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C870-3555-4C02-85BA-C81F08010C80}" type="datetimeFigureOut">
              <a:rPr lang="es-ES" smtClean="0"/>
              <a:t>21/10/2018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B5EA-3303-48D7-903E-BBFE75DA18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2975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C870-3555-4C02-85BA-C81F08010C80}" type="datetimeFigureOut">
              <a:rPr lang="es-ES" smtClean="0"/>
              <a:t>21/10/2018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B5EA-3303-48D7-903E-BBFE75DA18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1788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C870-3555-4C02-85BA-C81F08010C80}" type="datetimeFigureOut">
              <a:rPr lang="es-ES" smtClean="0"/>
              <a:t>21/10/2018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B5EA-3303-48D7-903E-BBFE75DA18EB}" type="slidenum">
              <a:rPr lang="es-ES" smtClean="0"/>
              <a:t>‹Nº›</a:t>
            </a:fld>
            <a:endParaRPr lang="es-E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9153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C870-3555-4C02-85BA-C81F08010C80}" type="datetimeFigureOut">
              <a:rPr lang="es-ES" smtClean="0"/>
              <a:t>21/10/2018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B5EA-3303-48D7-903E-BBFE75DA18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21526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C870-3555-4C02-85BA-C81F08010C80}" type="datetimeFigureOut">
              <a:rPr lang="es-ES" smtClean="0"/>
              <a:t>21/10/2018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B5EA-3303-48D7-903E-BBFE75DA18EB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9713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C870-3555-4C02-85BA-C81F08010C80}" type="datetimeFigureOut">
              <a:rPr lang="es-ES" smtClean="0"/>
              <a:t>21/10/2018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B5EA-3303-48D7-903E-BBFE75DA18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2822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C870-3555-4C02-85BA-C81F08010C80}" type="datetimeFigureOut">
              <a:rPr lang="es-ES" smtClean="0"/>
              <a:t>21/10/2018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B5EA-3303-48D7-903E-BBFE75DA18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17894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C870-3555-4C02-85BA-C81F08010C80}" type="datetimeFigureOut">
              <a:rPr lang="es-ES" smtClean="0"/>
              <a:t>21/10/2018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B5EA-3303-48D7-903E-BBFE75DA18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8868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C870-3555-4C02-85BA-C81F08010C80}" type="datetimeFigureOut">
              <a:rPr lang="es-ES" smtClean="0"/>
              <a:t>21/10/2018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B5EA-3303-48D7-903E-BBFE75DA18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1514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C870-3555-4C02-85BA-C81F08010C80}" type="datetimeFigureOut">
              <a:rPr lang="es-ES" smtClean="0"/>
              <a:t>21/10/2018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B5EA-3303-48D7-903E-BBFE75DA18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6477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C870-3555-4C02-85BA-C81F08010C80}" type="datetimeFigureOut">
              <a:rPr lang="es-ES" smtClean="0"/>
              <a:t>21/10/2018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B5EA-3303-48D7-903E-BBFE75DA18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8310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C870-3555-4C02-85BA-C81F08010C80}" type="datetimeFigureOut">
              <a:rPr lang="es-ES" smtClean="0"/>
              <a:t>21/10/2018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B5EA-3303-48D7-903E-BBFE75DA18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424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C870-3555-4C02-85BA-C81F08010C80}" type="datetimeFigureOut">
              <a:rPr lang="es-ES" smtClean="0"/>
              <a:t>21/10/2018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B5EA-3303-48D7-903E-BBFE75DA18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941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C870-3555-4C02-85BA-C81F08010C80}" type="datetimeFigureOut">
              <a:rPr lang="es-ES" smtClean="0"/>
              <a:t>21/10/2018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B5EA-3303-48D7-903E-BBFE75DA18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6151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C870-3555-4C02-85BA-C81F08010C80}" type="datetimeFigureOut">
              <a:rPr lang="es-ES" smtClean="0"/>
              <a:t>21/10/2018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B5EA-3303-48D7-903E-BBFE75DA18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6812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C870-3555-4C02-85BA-C81F08010C80}" type="datetimeFigureOut">
              <a:rPr lang="es-ES" smtClean="0"/>
              <a:t>21/10/2018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B5EA-3303-48D7-903E-BBFE75DA18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9430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DC870-3555-4C02-85BA-C81F08010C80}" type="datetimeFigureOut">
              <a:rPr lang="es-ES" smtClean="0"/>
              <a:t>21/10/2018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4E0B5EA-3303-48D7-903E-BBFE75DA18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1038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CCE595-5124-48DA-ACED-0500E711E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927" y="2124222"/>
            <a:ext cx="8721968" cy="1814070"/>
          </a:xfrm>
        </p:spPr>
        <p:txBody>
          <a:bodyPr/>
          <a:lstStyle/>
          <a:p>
            <a:r>
              <a:rPr lang="es-ES" dirty="0"/>
              <a:t>RETO 3: INSTALCIÓN DE TV EN VIVIENDA UNIFAMILIAR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B30F092-032C-40F0-918D-6B872F5FED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927" y="4050833"/>
            <a:ext cx="8458076" cy="1154213"/>
          </a:xfrm>
        </p:spPr>
        <p:txBody>
          <a:bodyPr>
            <a:normAutofit/>
          </a:bodyPr>
          <a:lstStyle/>
          <a:p>
            <a:r>
              <a:rPr lang="es-ES" sz="2800" dirty="0">
                <a:solidFill>
                  <a:schemeClr val="accent5"/>
                </a:solidFill>
              </a:rPr>
              <a:t>1º Sistemas de telecomunicaciones e informáticos</a:t>
            </a:r>
          </a:p>
          <a:p>
            <a:r>
              <a:rPr lang="es-ES" sz="2800" dirty="0">
                <a:solidFill>
                  <a:schemeClr val="accent5"/>
                </a:solidFill>
              </a:rPr>
              <a:t>Curso 2018 - 2019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1AD0B42-5C00-4BE5-9BA3-2AA8474BB2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409" y="197611"/>
            <a:ext cx="4164696" cy="1814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73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DD5730-D349-45B5-8709-707744E44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581465"/>
            <a:ext cx="8596667" cy="1320800"/>
          </a:xfrm>
        </p:spPr>
        <p:txBody>
          <a:bodyPr anchor="ctr">
            <a:normAutofit/>
          </a:bodyPr>
          <a:lstStyle/>
          <a:p>
            <a:pPr algn="ctr"/>
            <a:r>
              <a:rPr lang="es-ES" dirty="0"/>
              <a:t>Evaluación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57B9BB03-1BA4-4293-A71E-BE31A2140E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6923127"/>
              </p:ext>
            </p:extLst>
          </p:nvPr>
        </p:nvGraphicFramePr>
        <p:xfrm>
          <a:off x="257262" y="2116980"/>
          <a:ext cx="9380537" cy="2624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4425">
                  <a:extLst>
                    <a:ext uri="{9D8B030D-6E8A-4147-A177-3AD203B41FA5}">
                      <a16:colId xmlns:a16="http://schemas.microsoft.com/office/drawing/2014/main" val="3505784846"/>
                    </a:ext>
                  </a:extLst>
                </a:gridCol>
                <a:gridCol w="825488">
                  <a:extLst>
                    <a:ext uri="{9D8B030D-6E8A-4147-A177-3AD203B41FA5}">
                      <a16:colId xmlns:a16="http://schemas.microsoft.com/office/drawing/2014/main" val="2743187987"/>
                    </a:ext>
                  </a:extLst>
                </a:gridCol>
                <a:gridCol w="851753">
                  <a:extLst>
                    <a:ext uri="{9D8B030D-6E8A-4147-A177-3AD203B41FA5}">
                      <a16:colId xmlns:a16="http://schemas.microsoft.com/office/drawing/2014/main" val="1546711497"/>
                    </a:ext>
                  </a:extLst>
                </a:gridCol>
                <a:gridCol w="913664">
                  <a:extLst>
                    <a:ext uri="{9D8B030D-6E8A-4147-A177-3AD203B41FA5}">
                      <a16:colId xmlns:a16="http://schemas.microsoft.com/office/drawing/2014/main" val="2783801502"/>
                    </a:ext>
                  </a:extLst>
                </a:gridCol>
                <a:gridCol w="840495">
                  <a:extLst>
                    <a:ext uri="{9D8B030D-6E8A-4147-A177-3AD203B41FA5}">
                      <a16:colId xmlns:a16="http://schemas.microsoft.com/office/drawing/2014/main" val="3061234026"/>
                    </a:ext>
                  </a:extLst>
                </a:gridCol>
                <a:gridCol w="825488">
                  <a:extLst>
                    <a:ext uri="{9D8B030D-6E8A-4147-A177-3AD203B41FA5}">
                      <a16:colId xmlns:a16="http://schemas.microsoft.com/office/drawing/2014/main" val="2126528519"/>
                    </a:ext>
                  </a:extLst>
                </a:gridCol>
                <a:gridCol w="936178">
                  <a:extLst>
                    <a:ext uri="{9D8B030D-6E8A-4147-A177-3AD203B41FA5}">
                      <a16:colId xmlns:a16="http://schemas.microsoft.com/office/drawing/2014/main" val="3441835871"/>
                    </a:ext>
                  </a:extLst>
                </a:gridCol>
                <a:gridCol w="1221346">
                  <a:extLst>
                    <a:ext uri="{9D8B030D-6E8A-4147-A177-3AD203B41FA5}">
                      <a16:colId xmlns:a16="http://schemas.microsoft.com/office/drawing/2014/main" val="3653472344"/>
                    </a:ext>
                  </a:extLst>
                </a:gridCol>
                <a:gridCol w="919293">
                  <a:extLst>
                    <a:ext uri="{9D8B030D-6E8A-4147-A177-3AD203B41FA5}">
                      <a16:colId xmlns:a16="http://schemas.microsoft.com/office/drawing/2014/main" val="3234719279"/>
                    </a:ext>
                  </a:extLst>
                </a:gridCol>
                <a:gridCol w="902407">
                  <a:extLst>
                    <a:ext uri="{9D8B030D-6E8A-4147-A177-3AD203B41FA5}">
                      <a16:colId xmlns:a16="http://schemas.microsoft.com/office/drawing/2014/main" val="1615509383"/>
                    </a:ext>
                  </a:extLst>
                </a:gridCol>
              </a:tblGrid>
              <a:tr h="4586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GRUPO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COMPETENCIAS TRANSVERSALES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COMPETENCIAS TECNICAS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8886807"/>
                  </a:ext>
                </a:extLst>
              </a:tr>
              <a:tr h="433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%</a:t>
                      </a:r>
                      <a:endParaRPr lang="es-ES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30%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70%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4639552"/>
                  </a:ext>
                </a:extLst>
              </a:tr>
              <a:tr h="433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DESCRIP</a:t>
                      </a:r>
                      <a:endParaRPr lang="es-ES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PROFES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CO-EVA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AUTO-EV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FORMAT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ORAL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DOSSIER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ACTIVIDADES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DEFENSA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EXAMEN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3273036"/>
                  </a:ext>
                </a:extLst>
              </a:tr>
              <a:tr h="433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%</a:t>
                      </a:r>
                      <a:endParaRPr lang="es-ES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14%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5%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1%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5%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5%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30%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10%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5%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25%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7775758"/>
                  </a:ext>
                </a:extLst>
              </a:tr>
              <a:tr h="433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TIPO NOTA</a:t>
                      </a:r>
                      <a:endParaRPr lang="es-ES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INDIV.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INDIV.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INDIV.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GRUPAL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INDIV.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GRUPAL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GRUPAL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INDIV.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INDIV.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057198"/>
                  </a:ext>
                </a:extLst>
              </a:tr>
              <a:tr h="433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EVALUADOR</a:t>
                      </a:r>
                      <a:endParaRPr lang="es-ES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PROFES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ALUMNO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ALUMNO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PROFES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PROFES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PROFES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PROFES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PROFES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PROFES</a:t>
                      </a:r>
                      <a:endParaRPr lang="es-E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890" marR="6389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6101443"/>
                  </a:ext>
                </a:extLst>
              </a:tr>
            </a:tbl>
          </a:graphicData>
        </a:graphic>
      </p:graphicFrame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9896769D-7FF4-4C64-BA72-75DF2F634915}"/>
              </a:ext>
            </a:extLst>
          </p:cNvPr>
          <p:cNvSpPr txBox="1">
            <a:spLocks/>
          </p:cNvSpPr>
          <p:nvPr/>
        </p:nvSpPr>
        <p:spPr>
          <a:xfrm>
            <a:off x="677331" y="5291843"/>
            <a:ext cx="8596668" cy="1404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2200" dirty="0"/>
              <a:t>NOTA: Para superar el reto la nota mínima del examen no podrá ser inferior a 4 puntos sobre 10</a:t>
            </a:r>
            <a:endParaRPr lang="es-ES" sz="2000" dirty="0"/>
          </a:p>
          <a:p>
            <a:pPr marL="457200" lvl="1" indent="0" algn="just">
              <a:buNone/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754794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DD5730-D349-45B5-8709-707744E44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3965004" cy="1320800"/>
          </a:xfrm>
        </p:spPr>
        <p:txBody>
          <a:bodyPr anchor="ctr">
            <a:normAutofit/>
          </a:bodyPr>
          <a:lstStyle/>
          <a:p>
            <a:pPr algn="ctr"/>
            <a:r>
              <a:rPr lang="es-ES" dirty="0"/>
              <a:t>Punto de partida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7907E1-79F0-4883-A052-03D4E91C0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4984" y="2221196"/>
            <a:ext cx="6016284" cy="3880773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sz="2800" dirty="0"/>
              <a:t>Se tiene el plano de una vivienda unifamiliar de 2 pisos</a:t>
            </a:r>
          </a:p>
          <a:p>
            <a:pPr algn="just"/>
            <a:r>
              <a:rPr lang="es-ES" sz="2800" dirty="0"/>
              <a:t>El/la </a:t>
            </a:r>
            <a:r>
              <a:rPr lang="es-ES" sz="2800" dirty="0" err="1"/>
              <a:t>propietari</a:t>
            </a:r>
            <a:r>
              <a:rPr lang="es-ES" sz="2800" dirty="0"/>
              <a:t>@ quiere equiparla con un servicio de televisión y ha contactado con vosotros</a:t>
            </a:r>
          </a:p>
          <a:p>
            <a:pPr algn="just"/>
            <a:r>
              <a:rPr lang="es-ES" sz="2800" dirty="0"/>
              <a:t>Cada grupo deberá diseñar una solución para proporcionar servicio de televisión a la vivienda que se le asigne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7EB610A-3D71-4F57-82FE-AD5D317B90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178" y="2250081"/>
            <a:ext cx="5410807" cy="403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603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DD5730-D349-45B5-8709-707744E44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s-ES" dirty="0"/>
              <a:t>¿Qué debemos saber?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7907E1-79F0-4883-A052-03D4E91C0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>
            <a:normAutofit/>
          </a:bodyPr>
          <a:lstStyle/>
          <a:p>
            <a:pPr algn="just"/>
            <a:r>
              <a:rPr lang="es-ES" sz="2600" dirty="0"/>
              <a:t>¿Qué servicios de televisión se debe proporcionar a la vivienda?</a:t>
            </a:r>
          </a:p>
          <a:p>
            <a:pPr lvl="1" algn="just"/>
            <a:r>
              <a:rPr lang="es-ES" sz="2400" dirty="0"/>
              <a:t>De los tipos de servicios, ¿cuál le interesa al contratante?</a:t>
            </a:r>
          </a:p>
          <a:p>
            <a:pPr lvl="1" algn="just"/>
            <a:endParaRPr lang="es-ES" sz="2400" dirty="0"/>
          </a:p>
        </p:txBody>
      </p:sp>
      <p:pic>
        <p:nvPicPr>
          <p:cNvPr id="1028" name="Picture 4" descr="Resultado de imagen de tdt">
            <a:extLst>
              <a:ext uri="{FF2B5EF4-FFF2-40B4-BE49-F238E27FC236}">
                <a16:creationId xmlns:a16="http://schemas.microsoft.com/office/drawing/2014/main" id="{99F6FA22-0F4D-4A82-B0B7-6E75CC5119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90777">
            <a:off x="448194" y="4089834"/>
            <a:ext cx="2798646" cy="904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92EE6AF2-7A62-4C50-B3BC-C166D3BC9F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0526514"/>
              </p:ext>
            </p:extLst>
          </p:nvPr>
        </p:nvGraphicFramePr>
        <p:xfrm>
          <a:off x="4220306" y="3850656"/>
          <a:ext cx="2819867" cy="1075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Image" r:id="rId4" imgW="1523520" imgH="580680" progId="Photoshop.Image.13">
                  <p:embed/>
                </p:oleObj>
              </mc:Choice>
              <mc:Fallback>
                <p:oleObj name="Image" r:id="rId4" imgW="1523520" imgH="580680" progId="Photoshop.Image.1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20306" y="3850656"/>
                        <a:ext cx="2819867" cy="10750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0" name="Picture 6" descr="Resultado de imagen de iptv">
            <a:extLst>
              <a:ext uri="{FF2B5EF4-FFF2-40B4-BE49-F238E27FC236}">
                <a16:creationId xmlns:a16="http://schemas.microsoft.com/office/drawing/2014/main" id="{F3CD8F0E-6F5A-4597-B18B-AD7AADCECF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95668">
            <a:off x="6592740" y="4441668"/>
            <a:ext cx="2647171" cy="1432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esultado de imagen de satelite astra">
            <a:extLst>
              <a:ext uri="{FF2B5EF4-FFF2-40B4-BE49-F238E27FC236}">
                <a16:creationId xmlns:a16="http://schemas.microsoft.com/office/drawing/2014/main" id="{0A7A7B03-FBF7-49FC-8865-C86EC8E055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29472">
            <a:off x="7637141" y="272740"/>
            <a:ext cx="1555981" cy="1598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Resultado de imagen de eutelsat">
            <a:extLst>
              <a:ext uri="{FF2B5EF4-FFF2-40B4-BE49-F238E27FC236}">
                <a16:creationId xmlns:a16="http://schemas.microsoft.com/office/drawing/2014/main" id="{36C973A1-C374-47C8-821A-314E38B137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75387">
            <a:off x="100858" y="564869"/>
            <a:ext cx="2729670" cy="997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Resultado de imagen de hispasat">
            <a:extLst>
              <a:ext uri="{FF2B5EF4-FFF2-40B4-BE49-F238E27FC236}">
                <a16:creationId xmlns:a16="http://schemas.microsoft.com/office/drawing/2014/main" id="{3EB407B2-A23E-4E1D-9C36-10F207F5D1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60373">
            <a:off x="3155375" y="5506454"/>
            <a:ext cx="2565009" cy="897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6111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DD5730-D349-45B5-8709-707744E44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s-ES" dirty="0"/>
              <a:t>¿Cómo llegan los servicios solicitados hasta la vivienda?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7907E1-79F0-4883-A052-03D4E91C0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920236"/>
          </a:xfrm>
        </p:spPr>
        <p:txBody>
          <a:bodyPr>
            <a:normAutofit/>
          </a:bodyPr>
          <a:lstStyle/>
          <a:p>
            <a:pPr algn="just"/>
            <a:r>
              <a:rPr lang="es-ES" sz="2400" dirty="0"/>
              <a:t>Una vez definidos los servicios a proporcionar, la pregunta es ¿por qué medio llegan hasta la vivienda esos servicios?</a:t>
            </a:r>
          </a:p>
        </p:txBody>
      </p:sp>
      <p:pic>
        <p:nvPicPr>
          <p:cNvPr id="2054" name="Picture 6" descr="Resultado de imagen de ondas electromagneticas">
            <a:extLst>
              <a:ext uri="{FF2B5EF4-FFF2-40B4-BE49-F238E27FC236}">
                <a16:creationId xmlns:a16="http://schemas.microsoft.com/office/drawing/2014/main" id="{92423583-0B3F-4A26-8169-3D7B2F5C04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26959">
            <a:off x="454629" y="3239801"/>
            <a:ext cx="2895600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Resultado de imagen de red de ordenadores">
            <a:extLst>
              <a:ext uri="{FF2B5EF4-FFF2-40B4-BE49-F238E27FC236}">
                <a16:creationId xmlns:a16="http://schemas.microsoft.com/office/drawing/2014/main" id="{98485438-A1FF-4938-9ECC-BD3807710F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13524">
            <a:off x="7161154" y="3273439"/>
            <a:ext cx="2552700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Resultado de imagen de fibra optica">
            <a:extLst>
              <a:ext uri="{FF2B5EF4-FFF2-40B4-BE49-F238E27FC236}">
                <a16:creationId xmlns:a16="http://schemas.microsoft.com/office/drawing/2014/main" id="{1A4ABCE2-84D9-4CDA-8C5A-6580A68BD6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59773">
            <a:off x="1483546" y="4971952"/>
            <a:ext cx="2647950" cy="172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Resultado de imagen de onda electromagnetica">
            <a:extLst>
              <a:ext uri="{FF2B5EF4-FFF2-40B4-BE49-F238E27FC236}">
                <a16:creationId xmlns:a16="http://schemas.microsoft.com/office/drawing/2014/main" id="{1D18CCF0-F4A4-47AB-BCA1-D03B94CB0C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94592">
            <a:off x="5115238" y="5256417"/>
            <a:ext cx="3295650" cy="13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Resultado de imagen de cable coaxial">
            <a:extLst>
              <a:ext uri="{FF2B5EF4-FFF2-40B4-BE49-F238E27FC236}">
                <a16:creationId xmlns:a16="http://schemas.microsoft.com/office/drawing/2014/main" id="{61E00167-2197-4412-AA7C-DE41D07D5B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4078" y="3144655"/>
            <a:ext cx="1601445" cy="1601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1824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DD5730-D349-45B5-8709-707744E44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81465"/>
            <a:ext cx="5990752" cy="1320800"/>
          </a:xfrm>
        </p:spPr>
        <p:txBody>
          <a:bodyPr anchor="ctr">
            <a:normAutofit/>
          </a:bodyPr>
          <a:lstStyle/>
          <a:p>
            <a:pPr algn="ctr"/>
            <a:r>
              <a:rPr lang="es-ES" dirty="0"/>
              <a:t>¿Cómo recogeremos las señales de televisión?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7907E1-79F0-4883-A052-03D4E91C0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24617"/>
          </a:xfrm>
        </p:spPr>
        <p:txBody>
          <a:bodyPr>
            <a:normAutofit/>
          </a:bodyPr>
          <a:lstStyle/>
          <a:p>
            <a:pPr algn="just"/>
            <a:r>
              <a:rPr lang="es-ES" sz="2400" dirty="0"/>
              <a:t>La información que observamos en las pantallas de los televisores ha de seguir un camino previo</a:t>
            </a:r>
          </a:p>
          <a:p>
            <a:pPr algn="just"/>
            <a:r>
              <a:rPr lang="es-ES" sz="2400" dirty="0"/>
              <a:t>La primera fase de ese camino consiste en recoger las señales</a:t>
            </a:r>
          </a:p>
          <a:p>
            <a:pPr lvl="1" algn="just"/>
            <a:r>
              <a:rPr lang="es-ES" sz="2200" dirty="0"/>
              <a:t>¿Cómo se hará, mediante qué dispositivo?</a:t>
            </a:r>
          </a:p>
          <a:p>
            <a:pPr lvl="1" algn="just"/>
            <a:r>
              <a:rPr lang="es-ES" sz="2200" dirty="0"/>
              <a:t>¿Dónde se situará?</a:t>
            </a:r>
          </a:p>
          <a:p>
            <a:pPr lvl="1"/>
            <a:r>
              <a:rPr lang="es-ES" sz="2200" dirty="0"/>
              <a:t>¿Qué se tendrá que tener en cuenta?</a:t>
            </a:r>
          </a:p>
          <a:p>
            <a:pPr lvl="1"/>
            <a:r>
              <a:rPr lang="es-ES" sz="2200" dirty="0"/>
              <a:t>¿Cuántos dispositivos se necesitarán?</a:t>
            </a:r>
          </a:p>
          <a:p>
            <a:pPr lvl="1"/>
            <a:r>
              <a:rPr lang="es-ES" sz="2200" dirty="0"/>
              <a:t>¿Qué características tienen?</a:t>
            </a:r>
          </a:p>
          <a:p>
            <a:pPr algn="just"/>
            <a:endParaRPr lang="es-ES" sz="2400" dirty="0"/>
          </a:p>
        </p:txBody>
      </p:sp>
      <p:pic>
        <p:nvPicPr>
          <p:cNvPr id="3074" name="Picture 2" descr="Resultado de imagen de antena fm">
            <a:extLst>
              <a:ext uri="{FF2B5EF4-FFF2-40B4-BE49-F238E27FC236}">
                <a16:creationId xmlns:a16="http://schemas.microsoft.com/office/drawing/2014/main" id="{18D186EE-A207-4531-868F-3384F48260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564" y="3668749"/>
            <a:ext cx="1897438" cy="1142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Resultado de imagen de antena">
            <a:extLst>
              <a:ext uri="{FF2B5EF4-FFF2-40B4-BE49-F238E27FC236}">
                <a16:creationId xmlns:a16="http://schemas.microsoft.com/office/drawing/2014/main" id="{5DF9C3D2-3636-400F-BCA1-BF84796679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16754">
            <a:off x="6995770" y="397588"/>
            <a:ext cx="1811548" cy="1450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Resultado de imagen de antena dab">
            <a:extLst>
              <a:ext uri="{FF2B5EF4-FFF2-40B4-BE49-F238E27FC236}">
                <a16:creationId xmlns:a16="http://schemas.microsoft.com/office/drawing/2014/main" id="{D8E95CA9-967A-426C-8B0B-73A541258C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2150" y="4715594"/>
            <a:ext cx="1631852" cy="1631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 descr="Resultado de imagen de antena parabolica">
            <a:extLst>
              <a:ext uri="{FF2B5EF4-FFF2-40B4-BE49-F238E27FC236}">
                <a16:creationId xmlns:a16="http://schemas.microsoft.com/office/drawing/2014/main" id="{6C883B74-58F9-40FD-A099-FE9E06DA65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419742"/>
            <a:ext cx="1769226" cy="1325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3141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DD5730-D349-45B5-8709-707744E44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81465"/>
            <a:ext cx="7073964" cy="1320800"/>
          </a:xfrm>
        </p:spPr>
        <p:txBody>
          <a:bodyPr anchor="ctr">
            <a:normAutofit/>
          </a:bodyPr>
          <a:lstStyle/>
          <a:p>
            <a:pPr algn="ctr"/>
            <a:r>
              <a:rPr lang="es-ES" dirty="0"/>
              <a:t>¿Cómo transportamos la señal de televisión dentro de la vivienda?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7907E1-79F0-4883-A052-03D4E91C0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663435"/>
          </a:xfrm>
        </p:spPr>
        <p:txBody>
          <a:bodyPr>
            <a:normAutofit/>
          </a:bodyPr>
          <a:lstStyle/>
          <a:p>
            <a:pPr algn="just"/>
            <a:r>
              <a:rPr lang="es-ES" sz="2400" dirty="0"/>
              <a:t>Una vez recogida la señal de televisión debemos plantearnos varios aspectos</a:t>
            </a:r>
          </a:p>
          <a:p>
            <a:pPr lvl="1" algn="just"/>
            <a:r>
              <a:rPr lang="es-ES" sz="2200" dirty="0"/>
              <a:t>¿La señal de televisión necesita algún tipo de adecuación?</a:t>
            </a:r>
          </a:p>
          <a:p>
            <a:pPr lvl="1" algn="just"/>
            <a:r>
              <a:rPr lang="es-ES" sz="2200" dirty="0"/>
              <a:t>¿Qué medio se usará dentro de la vivienda para su transporte?</a:t>
            </a:r>
          </a:p>
          <a:p>
            <a:pPr lvl="1" algn="just"/>
            <a:r>
              <a:rPr lang="es-ES" sz="2200" dirty="0"/>
              <a:t>¿Qué dispositivos se necesitarán en la instalación?</a:t>
            </a:r>
          </a:p>
          <a:p>
            <a:pPr lvl="1" algn="just"/>
            <a:r>
              <a:rPr lang="es-ES" sz="2200" dirty="0"/>
              <a:t>¿Hay alguna legislación que regule las instalaciones de televisión?</a:t>
            </a:r>
          </a:p>
        </p:txBody>
      </p:sp>
      <p:pic>
        <p:nvPicPr>
          <p:cNvPr id="4098" name="Picture 2" descr="Resultado de imagen de central amplificadora">
            <a:extLst>
              <a:ext uri="{FF2B5EF4-FFF2-40B4-BE49-F238E27FC236}">
                <a16:creationId xmlns:a16="http://schemas.microsoft.com/office/drawing/2014/main" id="{A128B991-ABE8-4A21-9404-7FF6170DCF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227971">
            <a:off x="7835904" y="482418"/>
            <a:ext cx="1518894" cy="1518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Resultado de imagen de decibelio">
            <a:extLst>
              <a:ext uri="{FF2B5EF4-FFF2-40B4-BE49-F238E27FC236}">
                <a16:creationId xmlns:a16="http://schemas.microsoft.com/office/drawing/2014/main" id="{0EA98BAD-026A-493B-8017-6E20546AD6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89168">
            <a:off x="788451" y="5592310"/>
            <a:ext cx="1399961" cy="1035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Resultado de imagen de repartidor tv">
            <a:extLst>
              <a:ext uri="{FF2B5EF4-FFF2-40B4-BE49-F238E27FC236}">
                <a16:creationId xmlns:a16="http://schemas.microsoft.com/office/drawing/2014/main" id="{67FC9AB2-1A71-419F-B41A-10A658EB09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16" y="5280554"/>
            <a:ext cx="1622195" cy="1658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Resultado de imagen de ict">
            <a:extLst>
              <a:ext uri="{FF2B5EF4-FFF2-40B4-BE49-F238E27FC236}">
                <a16:creationId xmlns:a16="http://schemas.microsoft.com/office/drawing/2014/main" id="{20A97355-6970-480A-AAF8-96DF0A148F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8991" y="5353237"/>
            <a:ext cx="2078558" cy="1365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4920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DD5730-D349-45B5-8709-707744E44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581465"/>
            <a:ext cx="8596667" cy="1320800"/>
          </a:xfrm>
        </p:spPr>
        <p:txBody>
          <a:bodyPr anchor="ctr">
            <a:normAutofit/>
          </a:bodyPr>
          <a:lstStyle/>
          <a:p>
            <a:pPr algn="ctr"/>
            <a:r>
              <a:rPr lang="es-ES" dirty="0"/>
              <a:t>Documentación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7907E1-79F0-4883-A052-03D4E91C0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52754"/>
          </a:xfrm>
        </p:spPr>
        <p:txBody>
          <a:bodyPr>
            <a:normAutofit/>
          </a:bodyPr>
          <a:lstStyle/>
          <a:p>
            <a:pPr algn="just"/>
            <a:r>
              <a:rPr lang="es-ES" sz="2400" dirty="0"/>
              <a:t>Para documentar el diseño se pedirá lo siguiente</a:t>
            </a:r>
          </a:p>
          <a:p>
            <a:pPr lvl="1" algn="just"/>
            <a:r>
              <a:rPr lang="es-ES" sz="2000" dirty="0"/>
              <a:t>Objetivo</a:t>
            </a:r>
          </a:p>
          <a:p>
            <a:pPr lvl="1" algn="just"/>
            <a:r>
              <a:rPr lang="es-ES" sz="2000" dirty="0"/>
              <a:t>Posibles soluciones y solución adoptada</a:t>
            </a:r>
          </a:p>
          <a:p>
            <a:pPr lvl="1" algn="just"/>
            <a:r>
              <a:rPr lang="es-ES" sz="2000" dirty="0"/>
              <a:t>Plano en planta de la vivienda con la distribución de los elementos de la red de distribución y los puntos de toma</a:t>
            </a:r>
          </a:p>
          <a:p>
            <a:pPr lvl="1" algn="just"/>
            <a:r>
              <a:rPr lang="es-ES" sz="2000" dirty="0"/>
              <a:t>Esquema de la instalación mediante simbología normalizada</a:t>
            </a:r>
          </a:p>
          <a:p>
            <a:pPr lvl="1" algn="just"/>
            <a:r>
              <a:rPr lang="es-ES" sz="2000" dirty="0"/>
              <a:t>Materiales y características</a:t>
            </a:r>
          </a:p>
          <a:p>
            <a:pPr lvl="1" algn="just"/>
            <a:r>
              <a:rPr lang="es-ES" sz="2000" dirty="0"/>
              <a:t>Presupuesto</a:t>
            </a:r>
          </a:p>
          <a:p>
            <a:pPr lvl="1" algn="just"/>
            <a:r>
              <a:rPr lang="es-ES" sz="2000" dirty="0"/>
              <a:t>Pliego de condiciones</a:t>
            </a:r>
          </a:p>
          <a:p>
            <a:pPr lvl="1" algn="just"/>
            <a:r>
              <a:rPr lang="es-ES" sz="2000" dirty="0"/>
              <a:t>Manual de usuario</a:t>
            </a:r>
          </a:p>
          <a:p>
            <a:pPr lvl="1" algn="just"/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075164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DD5730-D349-45B5-8709-707744E44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2" y="248945"/>
            <a:ext cx="8596667" cy="1320800"/>
          </a:xfrm>
        </p:spPr>
        <p:txBody>
          <a:bodyPr anchor="ctr">
            <a:normAutofit/>
          </a:bodyPr>
          <a:lstStyle/>
          <a:p>
            <a:pPr algn="ctr"/>
            <a:r>
              <a:rPr lang="es-ES" dirty="0"/>
              <a:t>Actividades complementarias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7907E1-79F0-4883-A052-03D4E91C0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2" y="1569745"/>
            <a:ext cx="8596668" cy="5133510"/>
          </a:xfrm>
        </p:spPr>
        <p:txBody>
          <a:bodyPr>
            <a:normAutofit/>
          </a:bodyPr>
          <a:lstStyle/>
          <a:p>
            <a:pPr algn="just"/>
            <a:r>
              <a:rPr lang="es-ES" sz="2000" dirty="0"/>
              <a:t>Para completar el dossier se anexarán informes de investigación sobre:</a:t>
            </a:r>
          </a:p>
          <a:p>
            <a:pPr lvl="1" algn="just"/>
            <a:r>
              <a:rPr lang="es-ES" sz="1800" dirty="0"/>
              <a:t>Simbología utilizada para dispositivos de sistemas de televisión y características</a:t>
            </a:r>
          </a:p>
          <a:p>
            <a:pPr lvl="1" algn="just"/>
            <a:r>
              <a:rPr lang="es-ES" sz="1800" dirty="0"/>
              <a:t>Informe sobre antenas (tipos, características, diagramas de radiación…), elementos de sujeción y fijación de antenas y líneas de transmisión para sistemas de TV</a:t>
            </a:r>
          </a:p>
          <a:p>
            <a:pPr lvl="1" algn="just"/>
            <a:r>
              <a:rPr lang="es-ES" sz="1800" dirty="0"/>
              <a:t>Informe de modulación: tipos y aplicación</a:t>
            </a:r>
          </a:p>
          <a:p>
            <a:pPr lvl="1" algn="just"/>
            <a:r>
              <a:rPr lang="es-ES" sz="1800" dirty="0"/>
              <a:t>Informe sobre multiplexación: definición, características y tipos</a:t>
            </a:r>
          </a:p>
          <a:p>
            <a:pPr lvl="1" algn="just"/>
            <a:r>
              <a:rPr lang="es-ES" sz="1800" dirty="0"/>
              <a:t>Informe de parámetros de calidad de señal de TV</a:t>
            </a:r>
          </a:p>
          <a:p>
            <a:pPr lvl="1" algn="just"/>
            <a:r>
              <a:rPr lang="es-ES" sz="1800" dirty="0"/>
              <a:t>Prácticas</a:t>
            </a:r>
          </a:p>
          <a:p>
            <a:pPr lvl="2" algn="just"/>
            <a:r>
              <a:rPr lang="es-ES" sz="1600" dirty="0" err="1"/>
              <a:t>Conectorización</a:t>
            </a:r>
            <a:endParaRPr lang="es-ES" sz="1600" dirty="0"/>
          </a:p>
          <a:p>
            <a:pPr lvl="2" algn="just"/>
            <a:r>
              <a:rPr lang="es-ES" sz="1600" dirty="0"/>
              <a:t>Montaje de red de distribución</a:t>
            </a:r>
          </a:p>
          <a:p>
            <a:pPr lvl="2" algn="just"/>
            <a:r>
              <a:rPr lang="es-ES" sz="1600" dirty="0"/>
              <a:t>Orientación de antenas y medidor de campo</a:t>
            </a:r>
          </a:p>
          <a:p>
            <a:pPr lvl="2" algn="just"/>
            <a:endParaRPr lang="es-ES" sz="1800" dirty="0"/>
          </a:p>
          <a:p>
            <a:pPr lvl="1" algn="just"/>
            <a:endParaRPr lang="es-ES" sz="1800" dirty="0"/>
          </a:p>
          <a:p>
            <a:pPr lvl="1" algn="just"/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844637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DD5730-D349-45B5-8709-707744E44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581465"/>
            <a:ext cx="8596667" cy="1320800"/>
          </a:xfrm>
        </p:spPr>
        <p:txBody>
          <a:bodyPr anchor="ctr">
            <a:normAutofit/>
          </a:bodyPr>
          <a:lstStyle/>
          <a:p>
            <a:pPr algn="ctr"/>
            <a:r>
              <a:rPr lang="es-ES" dirty="0"/>
              <a:t>Conceptos teóricos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7907E1-79F0-4883-A052-03D4E91C0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761910"/>
          </a:xfrm>
        </p:spPr>
        <p:txBody>
          <a:bodyPr>
            <a:normAutofit/>
          </a:bodyPr>
          <a:lstStyle/>
          <a:p>
            <a:pPr algn="just"/>
            <a:r>
              <a:rPr lang="es-ES" sz="2200" dirty="0"/>
              <a:t>Ondas y espectro electromagnético, propagación, y dividendo digital</a:t>
            </a:r>
          </a:p>
          <a:p>
            <a:pPr algn="just"/>
            <a:r>
              <a:rPr lang="es-ES" sz="2200" dirty="0"/>
              <a:t>Conceptos sobre antenas. Relación entre dipolo principal y banda de trabajo. Polarización. Interpretación de diagrama de respuesta en frecuencia.</a:t>
            </a:r>
          </a:p>
          <a:p>
            <a:pPr algn="just"/>
            <a:r>
              <a:rPr lang="es-ES" sz="2200" dirty="0"/>
              <a:t>Servicios FM, DAB, TDT y satélite</a:t>
            </a:r>
          </a:p>
          <a:p>
            <a:pPr algn="just"/>
            <a:r>
              <a:rPr lang="es-ES" sz="2200" dirty="0"/>
              <a:t>Definiciones de interés: ancho de banda, ganancia, atenuación, decibelio, figura de ruido…</a:t>
            </a:r>
          </a:p>
          <a:p>
            <a:pPr algn="just"/>
            <a:r>
              <a:rPr lang="es-ES" sz="2200" dirty="0"/>
              <a:t>Cálculos relevantes</a:t>
            </a:r>
          </a:p>
        </p:txBody>
      </p:sp>
    </p:spTree>
    <p:extLst>
      <p:ext uri="{BB962C8B-B14F-4D97-AF65-F5344CB8AC3E}">
        <p14:creationId xmlns:p14="http://schemas.microsoft.com/office/powerpoint/2010/main" val="43381217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184</TotalTime>
  <Words>559</Words>
  <Application>Microsoft Office PowerPoint</Application>
  <PresentationFormat>Panorámica</PresentationFormat>
  <Paragraphs>102</Paragraphs>
  <Slides>10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Arial</vt:lpstr>
      <vt:lpstr>Calibri</vt:lpstr>
      <vt:lpstr>Trebuchet MS</vt:lpstr>
      <vt:lpstr>Wingdings 3</vt:lpstr>
      <vt:lpstr>Faceta</vt:lpstr>
      <vt:lpstr>Image</vt:lpstr>
      <vt:lpstr>RETO 3: INSTALCIÓN DE TV EN VIVIENDA UNIFAMILIAR</vt:lpstr>
      <vt:lpstr>Punto de partida</vt:lpstr>
      <vt:lpstr>¿Qué debemos saber?</vt:lpstr>
      <vt:lpstr>¿Cómo llegan los servicios solicitados hasta la vivienda?</vt:lpstr>
      <vt:lpstr>¿Cómo recogeremos las señales de televisión?</vt:lpstr>
      <vt:lpstr>¿Cómo transportamos la señal de televisión dentro de la vivienda?</vt:lpstr>
      <vt:lpstr>Documentación</vt:lpstr>
      <vt:lpstr>Actividades complementarias</vt:lpstr>
      <vt:lpstr>Conceptos teóricos</vt:lpstr>
      <vt:lpstr>Evaluación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RETO 3: INSTALCIÓN DE TV EN VIVIENDA UNIFAMILIAR</dc:title>
  <dc:creator>user</dc:creator>
  <cp:lastModifiedBy>user</cp:lastModifiedBy>
  <cp:revision>18</cp:revision>
  <dcterms:created xsi:type="dcterms:W3CDTF">2018-10-20T20:30:10Z</dcterms:created>
  <dcterms:modified xsi:type="dcterms:W3CDTF">2018-10-20T23:36:27Z</dcterms:modified>
</cp:coreProperties>
</file>