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BE9B9DB-795F-4E47-9882-02C86A535F37}">
  <a:tblStyle styleId="{2BE9B9DB-795F-4E47-9882-02C86A535F37}"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2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
        <p:cNvGrpSpPr/>
        <p:nvPr/>
      </p:nvGrpSpPr>
      <p:grpSpPr>
        <a:xfrm>
          <a:off x="0" y="0"/>
          <a:ext cx="0" cy="0"/>
          <a:chOff x="0" y="0"/>
          <a:chExt cx="0" cy="0"/>
        </a:xfrm>
      </p:grpSpPr>
      <p:sp>
        <p:nvSpPr>
          <p:cNvPr id="24" name="Google Shape;24;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 name="Google Shape;2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255e855_3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255e855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255e855_3_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255e855_3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25d70c4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25d70c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25d70c4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25d70c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25d70c4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25d70c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253cd4a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253cd4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9d7ff76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9d7ff7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25d70c4_1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25d70c4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39d7ff76_0_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39d7ff7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9d7ff76_0_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39d7ff76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g12451558_0_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 name="Google Shape;31;g12451558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9d7ff76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9d7ff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9f91cbb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39f91cbb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12a258bf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12a258b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12a258bf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12a258bf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12a258bf_0_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12a258bf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12a258d1_0_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12a258d1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12a258d1_0_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2" name="Google Shape;222;g12a258d1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a382901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3a38290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g12451558_0_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 name="Google Shape;38;g12451558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2451558_0_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 name="Google Shape;44;g12451558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12451558_0_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 name="Google Shape;51;g1245155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255e855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255e85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255e855_0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255e85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255e855_0_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1255e855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255e855_0_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1255e85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685800" y="2111123"/>
            <a:ext cx="7772400" cy="1546500"/>
          </a:xfrm>
          <a:prstGeom prst="rect">
            <a:avLst/>
          </a:prstGeom>
          <a:noFill/>
          <a:ln>
            <a:noFill/>
          </a:ln>
        </p:spPr>
        <p:txBody>
          <a:bodyPr spcFirstLastPara="1" wrap="square" lIns="91425" tIns="91425" rIns="91425" bIns="91425" anchor="b" anchorCtr="0"/>
          <a:lstStyle>
            <a:lvl1pPr lvl="0"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lvl="1"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2pPr>
            <a:lvl3pPr lvl="2"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3pPr>
            <a:lvl4pPr lvl="3"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4pPr>
            <a:lvl5pPr lvl="4"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5pPr>
            <a:lvl6pPr lvl="5"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6pPr>
            <a:lvl7pPr lvl="6"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7pPr>
            <a:lvl8pPr lvl="7"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8pPr>
            <a:lvl9pPr lvl="8" algn="ctr" rtl="0">
              <a:spcBef>
                <a:spcPts val="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ubTitle" idx="1"/>
          </p:nvPr>
        </p:nvSpPr>
        <p:spPr>
          <a:xfrm>
            <a:off x="685800" y="3786738"/>
            <a:ext cx="7772400" cy="1046400"/>
          </a:xfrm>
          <a:prstGeom prst="rect">
            <a:avLst/>
          </a:prstGeom>
          <a:noFill/>
          <a:ln>
            <a:noFill/>
          </a:ln>
        </p:spPr>
        <p:txBody>
          <a:bodyPr spcFirstLastPara="1" wrap="square" lIns="91425" tIns="91425" rIns="91425" bIns="91425" anchor="t" anchorCtr="0"/>
          <a:lstStyle>
            <a:lvl1pPr lvl="0"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2pPr>
            <a:lvl3pPr lvl="2"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3pPr>
            <a:lvl4pPr lvl="3"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4pPr>
            <a:lvl5pPr lvl="4"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5pPr>
            <a:lvl6pPr lvl="5"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6pPr>
            <a:lvl7pPr lvl="6"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7pPr>
            <a:lvl8pPr lvl="7"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8pPr>
            <a:lvl9pPr lvl="8" algn="ctr" rtl="0">
              <a:lnSpc>
                <a:spcPct val="100000"/>
              </a:lnSpc>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3" name="Google Shape;13;p3"/>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
        <p:nvSpPr>
          <p:cNvPr id="16" name="Google Shape;16;p4"/>
          <p:cNvSpPr txBox="1">
            <a:spLocks noGrp="1"/>
          </p:cNvSpPr>
          <p:nvPr>
            <p:ph type="body" idx="1"/>
          </p:nvPr>
        </p:nvSpPr>
        <p:spPr>
          <a:xfrm>
            <a:off x="457200"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17" name="Google Shape;17;p4"/>
          <p:cNvSpPr txBox="1">
            <a:spLocks noGrp="1"/>
          </p:cNvSpPr>
          <p:nvPr>
            <p:ph type="body" idx="2"/>
          </p:nvPr>
        </p:nvSpPr>
        <p:spPr>
          <a:xfrm>
            <a:off x="4692274" y="1600200"/>
            <a:ext cx="3994500" cy="4967700"/>
          </a:xfrm>
          <a:prstGeom prst="rect">
            <a:avLst/>
          </a:prstGeom>
          <a:noFill/>
          <a:ln>
            <a:noFill/>
          </a:ln>
        </p:spPr>
        <p:txBody>
          <a:bodyPr spcFirstLastPara="1" wrap="square" lIns="91425" tIns="91425" rIns="91425" bIns="91425" anchor="t" anchorCtr="0"/>
          <a:lstStyle>
            <a:lvl1pPr marL="457200" lvl="0" indent="-419100" rtl="0">
              <a:spcBef>
                <a:spcPts val="600"/>
              </a:spcBef>
              <a:spcAft>
                <a:spcPts val="0"/>
              </a:spcAft>
              <a:buSzPts val="30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42900" rtl="0">
              <a:spcBef>
                <a:spcPts val="0"/>
              </a:spcBef>
              <a:spcAft>
                <a:spcPts val="0"/>
              </a:spcAft>
              <a:buSzPts val="1800"/>
              <a:buChar char="●"/>
              <a:defRPr/>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Font typeface="Arial"/>
              <a:buNone/>
              <a:defRPr sz="3600" b="1">
                <a:solidFill>
                  <a:schemeClr val="dk1"/>
                </a:solidFill>
                <a:latin typeface="Arial"/>
                <a:ea typeface="Arial"/>
                <a:cs typeface="Arial"/>
                <a:sym typeface="Arial"/>
              </a:defRPr>
            </a:lvl1pPr>
            <a:lvl2pPr lvl="1" algn="l" rtl="0">
              <a:spcBef>
                <a:spcPts val="0"/>
              </a:spcBef>
              <a:spcAft>
                <a:spcPts val="0"/>
              </a:spcAft>
              <a:buSzPts val="3600"/>
              <a:buFont typeface="Arial"/>
              <a:buNone/>
              <a:defRPr sz="3600" b="1">
                <a:solidFill>
                  <a:schemeClr val="dk1"/>
                </a:solidFill>
                <a:latin typeface="Arial"/>
                <a:ea typeface="Arial"/>
                <a:cs typeface="Arial"/>
                <a:sym typeface="Arial"/>
              </a:defRPr>
            </a:lvl2pPr>
            <a:lvl3pPr lvl="2" algn="l" rtl="0">
              <a:spcBef>
                <a:spcPts val="0"/>
              </a:spcBef>
              <a:spcAft>
                <a:spcPts val="0"/>
              </a:spcAft>
              <a:buSzPts val="3600"/>
              <a:buFont typeface="Arial"/>
              <a:buNone/>
              <a:defRPr sz="3600" b="1">
                <a:solidFill>
                  <a:schemeClr val="dk1"/>
                </a:solidFill>
                <a:latin typeface="Arial"/>
                <a:ea typeface="Arial"/>
                <a:cs typeface="Arial"/>
                <a:sym typeface="Arial"/>
              </a:defRPr>
            </a:lvl3pPr>
            <a:lvl4pPr lvl="3" algn="l" rtl="0">
              <a:spcBef>
                <a:spcPts val="0"/>
              </a:spcBef>
              <a:spcAft>
                <a:spcPts val="0"/>
              </a:spcAft>
              <a:buSzPts val="3600"/>
              <a:buFont typeface="Arial"/>
              <a:buNone/>
              <a:defRPr sz="3600" b="1">
                <a:solidFill>
                  <a:schemeClr val="dk1"/>
                </a:solidFill>
                <a:latin typeface="Arial"/>
                <a:ea typeface="Arial"/>
                <a:cs typeface="Arial"/>
                <a:sym typeface="Arial"/>
              </a:defRPr>
            </a:lvl4pPr>
            <a:lvl5pPr lvl="4" algn="l" rtl="0">
              <a:spcBef>
                <a:spcPts val="0"/>
              </a:spcBef>
              <a:spcAft>
                <a:spcPts val="0"/>
              </a:spcAft>
              <a:buSzPts val="3600"/>
              <a:buFont typeface="Arial"/>
              <a:buNone/>
              <a:defRPr sz="3600" b="1">
                <a:solidFill>
                  <a:schemeClr val="dk1"/>
                </a:solidFill>
                <a:latin typeface="Arial"/>
                <a:ea typeface="Arial"/>
                <a:cs typeface="Arial"/>
                <a:sym typeface="Arial"/>
              </a:defRPr>
            </a:lvl5pPr>
            <a:lvl6pPr lvl="5" algn="l" rtl="0">
              <a:spcBef>
                <a:spcPts val="0"/>
              </a:spcBef>
              <a:spcAft>
                <a:spcPts val="0"/>
              </a:spcAft>
              <a:buSzPts val="3600"/>
              <a:buFont typeface="Arial"/>
              <a:buNone/>
              <a:defRPr sz="3600" b="1">
                <a:solidFill>
                  <a:schemeClr val="dk1"/>
                </a:solidFill>
                <a:latin typeface="Arial"/>
                <a:ea typeface="Arial"/>
                <a:cs typeface="Arial"/>
                <a:sym typeface="Arial"/>
              </a:defRPr>
            </a:lvl6pPr>
            <a:lvl7pPr lvl="6" algn="l" rtl="0">
              <a:spcBef>
                <a:spcPts val="0"/>
              </a:spcBef>
              <a:spcAft>
                <a:spcPts val="0"/>
              </a:spcAft>
              <a:buSzPts val="3600"/>
              <a:buFont typeface="Arial"/>
              <a:buNone/>
              <a:defRPr sz="3600" b="1">
                <a:solidFill>
                  <a:schemeClr val="dk1"/>
                </a:solidFill>
                <a:latin typeface="Arial"/>
                <a:ea typeface="Arial"/>
                <a:cs typeface="Arial"/>
                <a:sym typeface="Arial"/>
              </a:defRPr>
            </a:lvl7pPr>
            <a:lvl8pPr lvl="7" algn="l" rtl="0">
              <a:spcBef>
                <a:spcPts val="0"/>
              </a:spcBef>
              <a:spcAft>
                <a:spcPts val="0"/>
              </a:spcAft>
              <a:buSzPts val="3600"/>
              <a:buFont typeface="Arial"/>
              <a:buNone/>
              <a:defRPr sz="3600" b="1">
                <a:solidFill>
                  <a:schemeClr val="dk1"/>
                </a:solidFill>
                <a:latin typeface="Arial"/>
                <a:ea typeface="Arial"/>
                <a:cs typeface="Arial"/>
                <a:sym typeface="Arial"/>
              </a:defRPr>
            </a:lvl8pPr>
            <a:lvl9pPr lvl="8" algn="l" rtl="0">
              <a:spcBef>
                <a:spcPts val="0"/>
              </a:spcBef>
              <a:spcAft>
                <a:spcPts val="0"/>
              </a:spcAft>
              <a:buSzPts val="3600"/>
              <a:buFont typeface="Arial"/>
              <a:buNone/>
              <a:defRPr sz="3600" b="1">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0"/>
        <p:cNvGrpSpPr/>
        <p:nvPr/>
      </p:nvGrpSpPr>
      <p:grpSpPr>
        <a:xfrm>
          <a:off x="0" y="0"/>
          <a:ext cx="0" cy="0"/>
          <a:chOff x="0" y="0"/>
          <a:chExt cx="0" cy="0"/>
        </a:xfrm>
      </p:grpSpPr>
      <p:sp>
        <p:nvSpPr>
          <p:cNvPr id="21" name="Google Shape;21;p6"/>
          <p:cNvSpPr txBox="1">
            <a:spLocks noGrp="1"/>
          </p:cNvSpPr>
          <p:nvPr>
            <p:ph type="body" idx="1"/>
          </p:nvPr>
        </p:nvSpPr>
        <p:spPr>
          <a:xfrm>
            <a:off x="457200" y="5875079"/>
            <a:ext cx="8229600" cy="692700"/>
          </a:xfrm>
          <a:prstGeom prst="rect">
            <a:avLst/>
          </a:prstGeom>
          <a:noFill/>
          <a:ln>
            <a:noFill/>
          </a:ln>
        </p:spPr>
        <p:txBody>
          <a:bodyPr spcFirstLastPara="1" wrap="square" lIns="91425" tIns="91425" rIns="91425" bIns="91425" anchor="t" anchorCtr="0"/>
          <a:lstStyle>
            <a:lvl1pPr marL="457200" lvl="0" indent="-342900" algn="ctr" rtl="0">
              <a:lnSpc>
                <a:spcPct val="100000"/>
              </a:lnSpc>
              <a:spcBef>
                <a:spcPts val="360"/>
              </a:spcBef>
              <a:spcAft>
                <a:spcPts val="0"/>
              </a:spcAft>
              <a:buClr>
                <a:schemeClr val="dk1"/>
              </a:buClr>
              <a:buSzPts val="1800"/>
              <a:buFont typeface="Arial"/>
              <a:buChar char="●"/>
              <a:defRPr sz="1800">
                <a:solidFill>
                  <a:schemeClr val="dk1"/>
                </a:solidFill>
              </a:defRPr>
            </a:lvl1pPr>
            <a:lvl2pPr marL="914400" lvl="1" indent="-342900" algn="ctr" rtl="0">
              <a:lnSpc>
                <a:spcPct val="100000"/>
              </a:lnSpc>
              <a:spcBef>
                <a:spcPts val="0"/>
              </a:spcBef>
              <a:spcAft>
                <a:spcPts val="0"/>
              </a:spcAft>
              <a:buClr>
                <a:schemeClr val="dk1"/>
              </a:buClr>
              <a:buSzPts val="1800"/>
              <a:buFont typeface="Arial"/>
              <a:buChar char="○"/>
              <a:defRPr sz="1800">
                <a:solidFill>
                  <a:schemeClr val="dk1"/>
                </a:solidFill>
              </a:defRPr>
            </a:lvl2pPr>
            <a:lvl3pPr marL="1371600" lvl="2" indent="-342900" algn="ctr" rtl="0">
              <a:lnSpc>
                <a:spcPct val="100000"/>
              </a:lnSpc>
              <a:spcBef>
                <a:spcPts val="0"/>
              </a:spcBef>
              <a:spcAft>
                <a:spcPts val="0"/>
              </a:spcAft>
              <a:buClr>
                <a:schemeClr val="dk1"/>
              </a:buClr>
              <a:buSzPts val="1800"/>
              <a:buFont typeface="Arial"/>
              <a:buChar char="■"/>
              <a:defRPr sz="1800">
                <a:solidFill>
                  <a:schemeClr val="dk1"/>
                </a:solidFill>
              </a:defRPr>
            </a:lvl3pPr>
            <a:lvl4pPr marL="1828800" lvl="3" indent="-342900" algn="ctr" rtl="0">
              <a:lnSpc>
                <a:spcPct val="100000"/>
              </a:lnSpc>
              <a:spcBef>
                <a:spcPts val="0"/>
              </a:spcBef>
              <a:spcAft>
                <a:spcPts val="0"/>
              </a:spcAft>
              <a:buClr>
                <a:schemeClr val="dk1"/>
              </a:buClr>
              <a:buSzPts val="1800"/>
              <a:buFont typeface="Arial"/>
              <a:buChar char="●"/>
              <a:defRPr sz="1800">
                <a:solidFill>
                  <a:schemeClr val="dk1"/>
                </a:solidFill>
              </a:defRPr>
            </a:lvl4pPr>
            <a:lvl5pPr marL="2286000" lvl="4" indent="-342900" algn="ctr" rtl="0">
              <a:lnSpc>
                <a:spcPct val="100000"/>
              </a:lnSpc>
              <a:spcBef>
                <a:spcPts val="0"/>
              </a:spcBef>
              <a:spcAft>
                <a:spcPts val="0"/>
              </a:spcAft>
              <a:buClr>
                <a:schemeClr val="dk1"/>
              </a:buClr>
              <a:buSzPts val="1800"/>
              <a:buFont typeface="Arial"/>
              <a:buChar char="○"/>
              <a:defRPr sz="1800">
                <a:solidFill>
                  <a:schemeClr val="dk1"/>
                </a:solidFill>
              </a:defRPr>
            </a:lvl5pPr>
            <a:lvl6pPr marL="2743200" lvl="5" indent="-342900" algn="ctr" rtl="0">
              <a:lnSpc>
                <a:spcPct val="100000"/>
              </a:lnSpc>
              <a:spcBef>
                <a:spcPts val="0"/>
              </a:spcBef>
              <a:spcAft>
                <a:spcPts val="0"/>
              </a:spcAft>
              <a:buClr>
                <a:schemeClr val="dk1"/>
              </a:buClr>
              <a:buSzPts val="1800"/>
              <a:buFont typeface="Arial"/>
              <a:buChar char="■"/>
              <a:defRPr sz="1800">
                <a:solidFill>
                  <a:schemeClr val="dk1"/>
                </a:solidFill>
              </a:defRPr>
            </a:lvl6pPr>
            <a:lvl7pPr marL="3200400" lvl="6" indent="-342900" algn="ctr" rtl="0">
              <a:lnSpc>
                <a:spcPct val="100000"/>
              </a:lnSpc>
              <a:spcBef>
                <a:spcPts val="0"/>
              </a:spcBef>
              <a:spcAft>
                <a:spcPts val="0"/>
              </a:spcAft>
              <a:buClr>
                <a:schemeClr val="dk1"/>
              </a:buClr>
              <a:buSzPts val="1800"/>
              <a:buFont typeface="Arial"/>
              <a:buChar char="●"/>
              <a:defRPr sz="1800">
                <a:solidFill>
                  <a:schemeClr val="dk1"/>
                </a:solidFill>
              </a:defRPr>
            </a:lvl7pPr>
            <a:lvl8pPr marL="3657600" lvl="7" indent="-342900" algn="ctr" rtl="0">
              <a:lnSpc>
                <a:spcPct val="100000"/>
              </a:lnSpc>
              <a:spcBef>
                <a:spcPts val="0"/>
              </a:spcBef>
              <a:spcAft>
                <a:spcPts val="0"/>
              </a:spcAft>
              <a:buClr>
                <a:schemeClr val="dk1"/>
              </a:buClr>
              <a:buSzPts val="1800"/>
              <a:buFont typeface="Arial"/>
              <a:buChar char="○"/>
              <a:defRPr sz="1800">
                <a:solidFill>
                  <a:schemeClr val="dk1"/>
                </a:solidFill>
              </a:defRPr>
            </a:lvl8pPr>
            <a:lvl9pPr marL="4114800" lvl="8" indent="-342900" algn="ctr" rtl="0">
              <a:lnSpc>
                <a:spcPct val="100000"/>
              </a:lnSpc>
              <a:spcBef>
                <a:spcPts val="0"/>
              </a:spcBef>
              <a:spcAft>
                <a:spcPts val="0"/>
              </a:spcAft>
              <a:buClr>
                <a:schemeClr val="dk1"/>
              </a:buClr>
              <a:buSzPts val="1800"/>
              <a:buFont typeface="Arial"/>
              <a:buChar char="■"/>
              <a:defRPr sz="1800">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lvl="1"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2pPr>
            <a:lvl3pPr lvl="2"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lvl="3"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4pPr>
            <a:lvl5pPr lvl="4"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5pPr>
            <a:lvl6pPr lvl="5"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6pPr>
            <a:lvl7pPr lvl="6"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7pPr>
            <a:lvl8pPr lvl="7"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8pPr>
            <a:lvl9pPr lvl="8" algn="l" rtl="0">
              <a:spcBef>
                <a:spcPts val="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lgn="l" rtl="0">
              <a:spcBef>
                <a:spcPts val="600"/>
              </a:spcBef>
              <a:spcAft>
                <a:spcPts val="0"/>
              </a:spcAft>
              <a:buClr>
                <a:schemeClr val="dk1"/>
              </a:buClr>
              <a:buSzPts val="3000"/>
              <a:buFont typeface="Arial"/>
              <a:buChar char="●"/>
              <a:defRPr sz="3000" b="0" i="0" u="none" strike="noStrike" cap="none">
                <a:solidFill>
                  <a:schemeClr val="dk1"/>
                </a:solidFill>
                <a:latin typeface="Arial"/>
                <a:ea typeface="Arial"/>
                <a:cs typeface="Arial"/>
                <a:sym typeface="Arial"/>
              </a:defRPr>
            </a:lvl1pPr>
            <a:lvl2pPr marL="914400" lvl="1"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lvl="2" indent="-381000" algn="l" rtl="0">
              <a:spcBef>
                <a:spcPts val="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lvl="3"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lvl="4"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lvl="5"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lvl="6"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lvl="7"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lvl="8" indent="-342900" algn="l" rtl="0">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coffer.com/mac_fin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sp>
        <p:nvSpPr>
          <p:cNvPr id="27" name="Google Shape;27;p8"/>
          <p:cNvSpPr txBox="1">
            <a:spLocks noGrp="1"/>
          </p:cNvSpPr>
          <p:nvPr>
            <p:ph type="ctrTitle"/>
          </p:nvPr>
        </p:nvSpPr>
        <p:spPr>
          <a:xfrm>
            <a:off x="685800" y="2111123"/>
            <a:ext cx="7772400" cy="154647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a:t>U.T. 3: EL NIVEL DE RED</a:t>
            </a:r>
            <a:endParaRPr/>
          </a:p>
        </p:txBody>
      </p:sp>
      <p:sp>
        <p:nvSpPr>
          <p:cNvPr id="28" name="Google Shape;28;p8"/>
          <p:cNvSpPr txBox="1">
            <a:spLocks noGrp="1"/>
          </p:cNvSpPr>
          <p:nvPr>
            <p:ph type="subTitle" idx="1"/>
          </p:nvPr>
        </p:nvSpPr>
        <p:spPr>
          <a:xfrm>
            <a:off x="685800" y="3786738"/>
            <a:ext cx="7772400" cy="1851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sz="3600" b="1" dirty="0">
                <a:latin typeface="Droid Sans"/>
                <a:ea typeface="Droid Sans"/>
                <a:cs typeface="Droid Sans"/>
                <a:sym typeface="Droid Sans"/>
              </a:rPr>
              <a:t>REDES </a:t>
            </a:r>
            <a:r>
              <a:rPr lang="es" sz="3600" b="1" dirty="0" smtClean="0">
                <a:latin typeface="Droid Sans"/>
                <a:ea typeface="Droid Sans"/>
                <a:cs typeface="Droid Sans"/>
                <a:sym typeface="Droid Sans"/>
              </a:rPr>
              <a:t>LOCALES</a:t>
            </a:r>
            <a:endParaRPr sz="3600" b="1" dirty="0">
              <a:latin typeface="Droid Sans"/>
              <a:ea typeface="Droid Sans"/>
              <a:cs typeface="Droid Sans"/>
              <a:sym typeface="Droid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3.3. Direcciones IP</a:t>
            </a:r>
            <a:endParaRPr/>
          </a:p>
          <a:p>
            <a:pPr marL="0" lvl="0" indent="0" algn="l" rtl="0">
              <a:spcBef>
                <a:spcPts val="0"/>
              </a:spcBef>
              <a:spcAft>
                <a:spcPts val="0"/>
              </a:spcAft>
              <a:buNone/>
            </a:pPr>
            <a:r>
              <a:rPr lang="es" sz="1800">
                <a:solidFill>
                  <a:schemeClr val="dk2"/>
                </a:solidFill>
              </a:rPr>
              <a:t>3.3.3. Clases en redes IP</a:t>
            </a:r>
            <a:endParaRPr/>
          </a:p>
        </p:txBody>
      </p:sp>
      <p:sp>
        <p:nvSpPr>
          <p:cNvPr id="86" name="Google Shape;86;p17"/>
          <p:cNvSpPr txBox="1">
            <a:spLocks noGrp="1"/>
          </p:cNvSpPr>
          <p:nvPr>
            <p:ph type="body" idx="1"/>
          </p:nvPr>
        </p:nvSpPr>
        <p:spPr>
          <a:xfrm>
            <a:off x="457200" y="1600200"/>
            <a:ext cx="8229600" cy="1042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Todo el espacio de direcciones IPv4 está inicialmente dividido en diferentes clases según su máscara. Si la máscara de subred de los </a:t>
            </a:r>
            <a:r>
              <a:rPr lang="es" sz="1800" dirty="0" smtClean="0"/>
              <a:t>equipos </a:t>
            </a:r>
            <a:r>
              <a:rPr lang="es" sz="1800" dirty="0"/>
              <a:t>de una red es distinta a éstas, diremos que </a:t>
            </a:r>
            <a:r>
              <a:rPr lang="es" sz="1800" b="1" dirty="0">
                <a:solidFill>
                  <a:schemeClr val="accent5"/>
                </a:solidFill>
              </a:rPr>
              <a:t>la red no tiene clase</a:t>
            </a:r>
            <a:r>
              <a:rPr lang="es" sz="1800" dirty="0"/>
              <a:t> (red sin clase).</a:t>
            </a:r>
            <a:endParaRPr sz="1800" dirty="0"/>
          </a:p>
        </p:txBody>
      </p:sp>
      <p:graphicFrame>
        <p:nvGraphicFramePr>
          <p:cNvPr id="87" name="Google Shape;87;p17"/>
          <p:cNvGraphicFramePr/>
          <p:nvPr/>
        </p:nvGraphicFramePr>
        <p:xfrm>
          <a:off x="238325" y="2845525"/>
          <a:ext cx="8610575" cy="3718380"/>
        </p:xfrm>
        <a:graphic>
          <a:graphicData uri="http://schemas.openxmlformats.org/drawingml/2006/table">
            <a:tbl>
              <a:tblPr>
                <a:noFill/>
                <a:tableStyleId>{2BE9B9DB-795F-4E47-9882-02C86A535F37}</a:tableStyleId>
              </a:tblPr>
              <a:tblGrid>
                <a:gridCol w="909450">
                  <a:extLst>
                    <a:ext uri="{9D8B030D-6E8A-4147-A177-3AD203B41FA5}">
                      <a16:colId xmlns:a16="http://schemas.microsoft.com/office/drawing/2014/main" val="20000"/>
                    </a:ext>
                  </a:extLst>
                </a:gridCol>
                <a:gridCol w="3131675">
                  <a:extLst>
                    <a:ext uri="{9D8B030D-6E8A-4147-A177-3AD203B41FA5}">
                      <a16:colId xmlns:a16="http://schemas.microsoft.com/office/drawing/2014/main" val="20001"/>
                    </a:ext>
                  </a:extLst>
                </a:gridCol>
                <a:gridCol w="1077975">
                  <a:extLst>
                    <a:ext uri="{9D8B030D-6E8A-4147-A177-3AD203B41FA5}">
                      <a16:colId xmlns:a16="http://schemas.microsoft.com/office/drawing/2014/main" val="20002"/>
                    </a:ext>
                  </a:extLst>
                </a:gridCol>
                <a:gridCol w="1347150">
                  <a:extLst>
                    <a:ext uri="{9D8B030D-6E8A-4147-A177-3AD203B41FA5}">
                      <a16:colId xmlns:a16="http://schemas.microsoft.com/office/drawing/2014/main" val="20003"/>
                    </a:ext>
                  </a:extLst>
                </a:gridCol>
                <a:gridCol w="2144325">
                  <a:extLst>
                    <a:ext uri="{9D8B030D-6E8A-4147-A177-3AD203B41FA5}">
                      <a16:colId xmlns:a16="http://schemas.microsoft.com/office/drawing/2014/main" val="20004"/>
                    </a:ext>
                  </a:extLst>
                </a:gridCol>
              </a:tblGrid>
              <a:tr h="635175">
                <a:tc>
                  <a:txBody>
                    <a:bodyPr/>
                    <a:lstStyle/>
                    <a:p>
                      <a:pPr marL="0" lvl="0" indent="0" algn="ctr" rtl="0">
                        <a:spcBef>
                          <a:spcPts val="0"/>
                        </a:spcBef>
                        <a:spcAft>
                          <a:spcPts val="0"/>
                        </a:spcAft>
                        <a:buNone/>
                      </a:pPr>
                      <a:r>
                        <a:rPr lang="es" sz="1600" b="1"/>
                        <a:t>CLASE</a:t>
                      </a:r>
                      <a:endParaRPr sz="1600" b="1"/>
                    </a:p>
                  </a:txBody>
                  <a:tcPr marL="91425" marR="91425" marT="91425" marB="91425" anchor="ctr"/>
                </a:tc>
                <a:tc>
                  <a:txBody>
                    <a:bodyPr/>
                    <a:lstStyle/>
                    <a:p>
                      <a:pPr marL="0" lvl="0" indent="0" algn="ctr" rtl="0">
                        <a:spcBef>
                          <a:spcPts val="0"/>
                        </a:spcBef>
                        <a:spcAft>
                          <a:spcPts val="0"/>
                        </a:spcAft>
                        <a:buNone/>
                      </a:pPr>
                      <a:r>
                        <a:rPr lang="es" sz="1600" b="1"/>
                        <a:t>RANGO DE IPs</a:t>
                      </a:r>
                      <a:endParaRPr sz="1600" b="1"/>
                    </a:p>
                  </a:txBody>
                  <a:tcPr marL="91425" marR="91425" marT="91425" marB="91425" anchor="ctr"/>
                </a:tc>
                <a:tc>
                  <a:txBody>
                    <a:bodyPr/>
                    <a:lstStyle/>
                    <a:p>
                      <a:pPr marL="0" lvl="0" indent="0" algn="ctr" rtl="0">
                        <a:spcBef>
                          <a:spcPts val="0"/>
                        </a:spcBef>
                        <a:spcAft>
                          <a:spcPts val="0"/>
                        </a:spcAft>
                        <a:buNone/>
                      </a:pPr>
                      <a:r>
                        <a:rPr lang="es" sz="1600" b="1"/>
                        <a:t>Nº REDES</a:t>
                      </a:r>
                      <a:endParaRPr sz="1600" b="1"/>
                    </a:p>
                  </a:txBody>
                  <a:tcPr marL="91425" marR="91425" marT="91425" marB="91425" anchor="ctr"/>
                </a:tc>
                <a:tc>
                  <a:txBody>
                    <a:bodyPr/>
                    <a:lstStyle/>
                    <a:p>
                      <a:pPr marL="0" lvl="0" indent="0" algn="ctr" rtl="0">
                        <a:spcBef>
                          <a:spcPts val="0"/>
                        </a:spcBef>
                        <a:spcAft>
                          <a:spcPts val="0"/>
                        </a:spcAft>
                        <a:buNone/>
                      </a:pPr>
                      <a:r>
                        <a:rPr lang="es" sz="1600" b="1"/>
                        <a:t>Nº EQUIPOS POR RED</a:t>
                      </a:r>
                      <a:endParaRPr sz="1600" b="1"/>
                    </a:p>
                  </a:txBody>
                  <a:tcPr marL="91425" marR="91425" marT="91425" marB="91425" anchor="ctr"/>
                </a:tc>
                <a:tc>
                  <a:txBody>
                    <a:bodyPr/>
                    <a:lstStyle/>
                    <a:p>
                      <a:pPr marL="0" lvl="0" indent="0" algn="ctr" rtl="0">
                        <a:spcBef>
                          <a:spcPts val="0"/>
                        </a:spcBef>
                        <a:spcAft>
                          <a:spcPts val="0"/>
                        </a:spcAft>
                        <a:buNone/>
                      </a:pPr>
                      <a:r>
                        <a:rPr lang="es" sz="1600" b="1"/>
                        <a:t>MÁSCARA</a:t>
                      </a:r>
                      <a:endParaRPr sz="1600" b="1"/>
                    </a:p>
                  </a:txBody>
                  <a:tcPr marL="91425" marR="91425" marT="91425" marB="91425" anchor="ctr"/>
                </a:tc>
                <a:extLst>
                  <a:ext uri="{0D108BD9-81ED-4DB2-BD59-A6C34878D82A}">
                    <a16:rowId xmlns:a16="http://schemas.microsoft.com/office/drawing/2014/main" val="10000"/>
                  </a:ext>
                </a:extLst>
              </a:tr>
              <a:tr h="381000">
                <a:tc>
                  <a:txBody>
                    <a:bodyPr/>
                    <a:lstStyle/>
                    <a:p>
                      <a:pPr marL="0" lvl="0" indent="0" algn="ctr" rtl="0">
                        <a:spcBef>
                          <a:spcPts val="0"/>
                        </a:spcBef>
                        <a:spcAft>
                          <a:spcPts val="0"/>
                        </a:spcAft>
                        <a:buNone/>
                      </a:pPr>
                      <a:r>
                        <a:rPr lang="es" sz="2400" b="1"/>
                        <a:t>A</a:t>
                      </a:r>
                      <a:endParaRPr sz="2400" b="1"/>
                    </a:p>
                  </a:txBody>
                  <a:tcPr marL="91425" marR="91425" marT="91425" marB="91425" anchor="ctr"/>
                </a:tc>
                <a:tc>
                  <a:txBody>
                    <a:bodyPr/>
                    <a:lstStyle/>
                    <a:p>
                      <a:pPr marL="0" lvl="0" indent="0" algn="ctr" rtl="0">
                        <a:lnSpc>
                          <a:spcPct val="115000"/>
                        </a:lnSpc>
                        <a:spcBef>
                          <a:spcPts val="0"/>
                        </a:spcBef>
                        <a:spcAft>
                          <a:spcPts val="0"/>
                        </a:spcAft>
                        <a:buNone/>
                      </a:pPr>
                      <a:r>
                        <a:rPr lang="es" sz="1600"/>
                        <a:t>1.0.0.0 - 127.255.255.255</a:t>
                      </a:r>
                      <a:endParaRPr sz="1600"/>
                    </a:p>
                  </a:txBody>
                  <a:tcPr marL="91425" marR="91425" marT="91425" marB="91425" anchor="ctr"/>
                </a:tc>
                <a:tc>
                  <a:txBody>
                    <a:bodyPr/>
                    <a:lstStyle/>
                    <a:p>
                      <a:pPr marL="0" lvl="0" indent="0" algn="ctr" rtl="0">
                        <a:spcBef>
                          <a:spcPts val="0"/>
                        </a:spcBef>
                        <a:spcAft>
                          <a:spcPts val="0"/>
                        </a:spcAft>
                        <a:buNone/>
                      </a:pPr>
                      <a:r>
                        <a:rPr lang="es" sz="1600"/>
                        <a:t>127</a:t>
                      </a:r>
                      <a:endParaRPr sz="1600"/>
                    </a:p>
                  </a:txBody>
                  <a:tcPr marL="91425" marR="91425" marT="91425" marB="91425" anchor="ctr"/>
                </a:tc>
                <a:tc>
                  <a:txBody>
                    <a:bodyPr/>
                    <a:lstStyle/>
                    <a:p>
                      <a:pPr marL="0" lvl="0" indent="0" algn="ctr" rtl="0">
                        <a:spcBef>
                          <a:spcPts val="0"/>
                        </a:spcBef>
                        <a:spcAft>
                          <a:spcPts val="0"/>
                        </a:spcAft>
                        <a:buNone/>
                      </a:pPr>
                      <a:r>
                        <a:rPr lang="es" sz="1600"/>
                        <a:t>16777214</a:t>
                      </a:r>
                      <a:endParaRPr sz="1600"/>
                    </a:p>
                  </a:txBody>
                  <a:tcPr marL="91425" marR="91425" marT="91425" marB="91425" anchor="ctr"/>
                </a:tc>
                <a:tc>
                  <a:txBody>
                    <a:bodyPr/>
                    <a:lstStyle/>
                    <a:p>
                      <a:pPr marL="0" lvl="0" indent="0" algn="ctr" rtl="0">
                        <a:spcBef>
                          <a:spcPts val="0"/>
                        </a:spcBef>
                        <a:spcAft>
                          <a:spcPts val="0"/>
                        </a:spcAft>
                        <a:buNone/>
                      </a:pPr>
                      <a:r>
                        <a:rPr lang="es" sz="1600"/>
                        <a:t>255.0.0.0 (/8)</a:t>
                      </a:r>
                      <a:endParaRPr sz="1600"/>
                    </a:p>
                  </a:txBody>
                  <a:tcPr marL="91425" marR="91425" marT="91425" marB="91425" anchor="ctr"/>
                </a:tc>
                <a:extLst>
                  <a:ext uri="{0D108BD9-81ED-4DB2-BD59-A6C34878D82A}">
                    <a16:rowId xmlns:a16="http://schemas.microsoft.com/office/drawing/2014/main" val="10001"/>
                  </a:ext>
                </a:extLst>
              </a:tr>
              <a:tr h="381000">
                <a:tc>
                  <a:txBody>
                    <a:bodyPr/>
                    <a:lstStyle/>
                    <a:p>
                      <a:pPr marL="0" lvl="0" indent="0" algn="ctr" rtl="0">
                        <a:spcBef>
                          <a:spcPts val="0"/>
                        </a:spcBef>
                        <a:spcAft>
                          <a:spcPts val="0"/>
                        </a:spcAft>
                        <a:buNone/>
                      </a:pPr>
                      <a:r>
                        <a:rPr lang="es" sz="2400" b="1"/>
                        <a:t>B</a:t>
                      </a:r>
                      <a:endParaRPr sz="2400" b="1"/>
                    </a:p>
                  </a:txBody>
                  <a:tcPr marL="91425" marR="91425" marT="91425" marB="91425" anchor="ctr"/>
                </a:tc>
                <a:tc>
                  <a:txBody>
                    <a:bodyPr/>
                    <a:lstStyle/>
                    <a:p>
                      <a:pPr marL="0" lvl="0" indent="0" algn="ctr" rtl="0">
                        <a:spcBef>
                          <a:spcPts val="0"/>
                        </a:spcBef>
                        <a:spcAft>
                          <a:spcPts val="0"/>
                        </a:spcAft>
                        <a:buNone/>
                      </a:pPr>
                      <a:r>
                        <a:rPr lang="es" sz="1600"/>
                        <a:t>128.0.0.0 - 191.255.255.255</a:t>
                      </a:r>
                      <a:endParaRPr sz="1600"/>
                    </a:p>
                  </a:txBody>
                  <a:tcPr marL="91425" marR="91425" marT="91425" marB="91425" anchor="ctr"/>
                </a:tc>
                <a:tc>
                  <a:txBody>
                    <a:bodyPr/>
                    <a:lstStyle/>
                    <a:p>
                      <a:pPr marL="0" lvl="0" indent="0" algn="ctr" rtl="0">
                        <a:spcBef>
                          <a:spcPts val="0"/>
                        </a:spcBef>
                        <a:spcAft>
                          <a:spcPts val="0"/>
                        </a:spcAft>
                        <a:buNone/>
                      </a:pPr>
                      <a:r>
                        <a:rPr lang="es" sz="1600"/>
                        <a:t>16384</a:t>
                      </a:r>
                      <a:endParaRPr sz="1600"/>
                    </a:p>
                  </a:txBody>
                  <a:tcPr marL="91425" marR="91425" marT="91425" marB="91425" anchor="ctr"/>
                </a:tc>
                <a:tc>
                  <a:txBody>
                    <a:bodyPr/>
                    <a:lstStyle/>
                    <a:p>
                      <a:pPr marL="0" lvl="0" indent="0" algn="ctr" rtl="0">
                        <a:spcBef>
                          <a:spcPts val="0"/>
                        </a:spcBef>
                        <a:spcAft>
                          <a:spcPts val="0"/>
                        </a:spcAft>
                        <a:buNone/>
                      </a:pPr>
                      <a:r>
                        <a:rPr lang="es" sz="1600"/>
                        <a:t>65534</a:t>
                      </a:r>
                      <a:endParaRPr sz="1600"/>
                    </a:p>
                  </a:txBody>
                  <a:tcPr marL="91425" marR="91425" marT="91425" marB="91425" anchor="ctr"/>
                </a:tc>
                <a:tc>
                  <a:txBody>
                    <a:bodyPr/>
                    <a:lstStyle/>
                    <a:p>
                      <a:pPr marL="0" lvl="0" indent="0" algn="ctr" rtl="0">
                        <a:spcBef>
                          <a:spcPts val="0"/>
                        </a:spcBef>
                        <a:spcAft>
                          <a:spcPts val="0"/>
                        </a:spcAft>
                        <a:buNone/>
                      </a:pPr>
                      <a:r>
                        <a:rPr lang="es" sz="1600"/>
                        <a:t>255.255.0.0 (/16)</a:t>
                      </a:r>
                      <a:endParaRPr sz="1600"/>
                    </a:p>
                  </a:txBody>
                  <a:tcPr marL="91425" marR="91425" marT="91425" marB="91425" anchor="ctr"/>
                </a:tc>
                <a:extLst>
                  <a:ext uri="{0D108BD9-81ED-4DB2-BD59-A6C34878D82A}">
                    <a16:rowId xmlns:a16="http://schemas.microsoft.com/office/drawing/2014/main" val="10002"/>
                  </a:ext>
                </a:extLst>
              </a:tr>
              <a:tr h="381000">
                <a:tc>
                  <a:txBody>
                    <a:bodyPr/>
                    <a:lstStyle/>
                    <a:p>
                      <a:pPr marL="0" lvl="0" indent="0" algn="ctr" rtl="0">
                        <a:spcBef>
                          <a:spcPts val="0"/>
                        </a:spcBef>
                        <a:spcAft>
                          <a:spcPts val="0"/>
                        </a:spcAft>
                        <a:buNone/>
                      </a:pPr>
                      <a:r>
                        <a:rPr lang="es" sz="2400" b="1"/>
                        <a:t>C</a:t>
                      </a:r>
                      <a:endParaRPr sz="2400" b="1"/>
                    </a:p>
                  </a:txBody>
                  <a:tcPr marL="91425" marR="91425" marT="91425" marB="91425" anchor="ctr"/>
                </a:tc>
                <a:tc>
                  <a:txBody>
                    <a:bodyPr/>
                    <a:lstStyle/>
                    <a:p>
                      <a:pPr marL="0" lvl="0" indent="0" algn="ctr" rtl="0">
                        <a:spcBef>
                          <a:spcPts val="0"/>
                        </a:spcBef>
                        <a:spcAft>
                          <a:spcPts val="0"/>
                        </a:spcAft>
                        <a:buNone/>
                      </a:pPr>
                      <a:r>
                        <a:rPr lang="es" sz="1600"/>
                        <a:t>192.0.0.0 - 223.255.255.255</a:t>
                      </a:r>
                      <a:endParaRPr sz="1600"/>
                    </a:p>
                  </a:txBody>
                  <a:tcPr marL="91425" marR="91425" marT="91425" marB="91425" anchor="ctr"/>
                </a:tc>
                <a:tc>
                  <a:txBody>
                    <a:bodyPr/>
                    <a:lstStyle/>
                    <a:p>
                      <a:pPr marL="0" lvl="0" indent="0" algn="ctr" rtl="0">
                        <a:spcBef>
                          <a:spcPts val="0"/>
                        </a:spcBef>
                        <a:spcAft>
                          <a:spcPts val="0"/>
                        </a:spcAft>
                        <a:buNone/>
                      </a:pPr>
                      <a:r>
                        <a:rPr lang="es" sz="1600"/>
                        <a:t>2097152</a:t>
                      </a:r>
                      <a:endParaRPr sz="1600"/>
                    </a:p>
                  </a:txBody>
                  <a:tcPr marL="91425" marR="91425" marT="91425" marB="91425" anchor="ctr"/>
                </a:tc>
                <a:tc>
                  <a:txBody>
                    <a:bodyPr/>
                    <a:lstStyle/>
                    <a:p>
                      <a:pPr marL="0" lvl="0" indent="0" algn="ctr" rtl="0">
                        <a:spcBef>
                          <a:spcPts val="0"/>
                        </a:spcBef>
                        <a:spcAft>
                          <a:spcPts val="0"/>
                        </a:spcAft>
                        <a:buNone/>
                      </a:pPr>
                      <a:r>
                        <a:rPr lang="es" sz="1600"/>
                        <a:t>254</a:t>
                      </a:r>
                      <a:endParaRPr sz="1600"/>
                    </a:p>
                  </a:txBody>
                  <a:tcPr marL="91425" marR="91425" marT="91425" marB="91425" anchor="ctr"/>
                </a:tc>
                <a:tc>
                  <a:txBody>
                    <a:bodyPr/>
                    <a:lstStyle/>
                    <a:p>
                      <a:pPr marL="0" lvl="0" indent="0" algn="ctr" rtl="0">
                        <a:spcBef>
                          <a:spcPts val="0"/>
                        </a:spcBef>
                        <a:spcAft>
                          <a:spcPts val="0"/>
                        </a:spcAft>
                        <a:buNone/>
                      </a:pPr>
                      <a:r>
                        <a:rPr lang="es" sz="1600"/>
                        <a:t>255.255.255.0 (/24)</a:t>
                      </a:r>
                      <a:endParaRPr sz="1600"/>
                    </a:p>
                  </a:txBody>
                  <a:tcPr marL="91425" marR="91425" marT="91425" marB="91425" anchor="ctr"/>
                </a:tc>
                <a:extLst>
                  <a:ext uri="{0D108BD9-81ED-4DB2-BD59-A6C34878D82A}">
                    <a16:rowId xmlns:a16="http://schemas.microsoft.com/office/drawing/2014/main" val="10003"/>
                  </a:ext>
                </a:extLst>
              </a:tr>
              <a:tr h="381000">
                <a:tc>
                  <a:txBody>
                    <a:bodyPr/>
                    <a:lstStyle/>
                    <a:p>
                      <a:pPr marL="0" lvl="0" indent="0" algn="ctr" rtl="0">
                        <a:spcBef>
                          <a:spcPts val="0"/>
                        </a:spcBef>
                        <a:spcAft>
                          <a:spcPts val="0"/>
                        </a:spcAft>
                        <a:buNone/>
                      </a:pPr>
                      <a:r>
                        <a:rPr lang="es" sz="2400" b="1"/>
                        <a:t>(D)</a:t>
                      </a:r>
                      <a:endParaRPr sz="2400" b="1"/>
                    </a:p>
                  </a:txBody>
                  <a:tcPr marL="91425" marR="91425" marT="91425" marB="91425" anchor="ctr"/>
                </a:tc>
                <a:tc>
                  <a:txBody>
                    <a:bodyPr/>
                    <a:lstStyle/>
                    <a:p>
                      <a:pPr marL="0" lvl="0" indent="0" algn="ctr" rtl="0">
                        <a:spcBef>
                          <a:spcPts val="0"/>
                        </a:spcBef>
                        <a:spcAft>
                          <a:spcPts val="0"/>
                        </a:spcAft>
                        <a:buNone/>
                      </a:pPr>
                      <a:r>
                        <a:rPr lang="es" sz="1600"/>
                        <a:t>224.0.0.0 - 239.255.255.255</a:t>
                      </a:r>
                      <a:endParaRPr sz="1600"/>
                    </a:p>
                  </a:txBody>
                  <a:tcPr marL="91425" marR="91425" marT="91425" marB="91425" anchor="ctr"/>
                </a:tc>
                <a:tc gridSpan="3">
                  <a:txBody>
                    <a:bodyPr/>
                    <a:lstStyle/>
                    <a:p>
                      <a:pPr marL="0" lvl="0" indent="0" algn="ctr" rtl="0">
                        <a:spcBef>
                          <a:spcPts val="0"/>
                        </a:spcBef>
                        <a:spcAft>
                          <a:spcPts val="0"/>
                        </a:spcAft>
                        <a:buNone/>
                      </a:pPr>
                      <a:r>
                        <a:rPr lang="es"/>
                        <a:t>Clase no usada, reservada para difusión de mensajes</a:t>
                      </a:r>
                      <a:endParaRPr/>
                    </a:p>
                  </a:txBody>
                  <a:tcPr marL="91425" marR="91425" marT="91425" marB="91425" anchor="ct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4"/>
                  </a:ext>
                </a:extLst>
              </a:tr>
              <a:tr h="381000">
                <a:tc>
                  <a:txBody>
                    <a:bodyPr/>
                    <a:lstStyle/>
                    <a:p>
                      <a:pPr marL="0" lvl="0" indent="0" algn="ctr" rtl="0">
                        <a:spcBef>
                          <a:spcPts val="0"/>
                        </a:spcBef>
                        <a:spcAft>
                          <a:spcPts val="0"/>
                        </a:spcAft>
                        <a:buNone/>
                      </a:pPr>
                      <a:r>
                        <a:rPr lang="es" sz="2400" b="1"/>
                        <a:t>(E)</a:t>
                      </a:r>
                      <a:endParaRPr sz="2400" b="1"/>
                    </a:p>
                  </a:txBody>
                  <a:tcPr marL="91425" marR="91425" marT="91425" marB="91425" anchor="ctr"/>
                </a:tc>
                <a:tc>
                  <a:txBody>
                    <a:bodyPr/>
                    <a:lstStyle/>
                    <a:p>
                      <a:pPr marL="0" lvl="0" indent="0" algn="ctr" rtl="0">
                        <a:spcBef>
                          <a:spcPts val="0"/>
                        </a:spcBef>
                        <a:spcAft>
                          <a:spcPts val="0"/>
                        </a:spcAft>
                        <a:buNone/>
                      </a:pPr>
                      <a:r>
                        <a:rPr lang="es" sz="1600"/>
                        <a:t>240.0.0.0 - 255.255.255.255</a:t>
                      </a:r>
                      <a:endParaRPr sz="1600"/>
                    </a:p>
                  </a:txBody>
                  <a:tcPr marL="91425" marR="91425" marT="91425" marB="91425" anchor="ctr"/>
                </a:tc>
                <a:tc gridSpan="3">
                  <a:txBody>
                    <a:bodyPr/>
                    <a:lstStyle/>
                    <a:p>
                      <a:pPr marL="0" lvl="0" indent="0" algn="ctr" rtl="0">
                        <a:spcBef>
                          <a:spcPts val="0"/>
                        </a:spcBef>
                        <a:spcAft>
                          <a:spcPts val="0"/>
                        </a:spcAft>
                        <a:buNone/>
                      </a:pPr>
                      <a:r>
                        <a:rPr lang="es"/>
                        <a:t>Clase no usada, pensada inicialmente para ampliar el espacio de direcciones IPv4</a:t>
                      </a:r>
                      <a:endParaRPr/>
                    </a:p>
                  </a:txBody>
                  <a:tcPr marL="91425" marR="91425" marT="91425" marB="91425" anchor="ct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rgbClr val="000000"/>
              </a:buClr>
              <a:buSzPts val="1100"/>
              <a:buFont typeface="Arial"/>
              <a:buNone/>
            </a:pPr>
            <a:r>
              <a:rPr lang="es"/>
              <a:t>3.3. Direcciones IP</a:t>
            </a:r>
            <a:endParaRPr/>
          </a:p>
          <a:p>
            <a:pPr marL="0" lvl="0" indent="0" algn="l" rtl="0">
              <a:spcBef>
                <a:spcPts val="0"/>
              </a:spcBef>
              <a:spcAft>
                <a:spcPts val="0"/>
              </a:spcAft>
              <a:buClr>
                <a:srgbClr val="000000"/>
              </a:buClr>
              <a:buSzPts val="1100"/>
              <a:buFont typeface="Arial"/>
              <a:buNone/>
            </a:pPr>
            <a:r>
              <a:rPr lang="es" sz="1800">
                <a:solidFill>
                  <a:schemeClr val="dk2"/>
                </a:solidFill>
              </a:rPr>
              <a:t>3.3.4. Dirección de subred y dirección de difusión</a:t>
            </a:r>
            <a:endParaRPr/>
          </a:p>
        </p:txBody>
      </p:sp>
      <p:sp>
        <p:nvSpPr>
          <p:cNvPr id="93" name="Google Shape;93;p18"/>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a) dirección de subred:</a:t>
            </a:r>
            <a:r>
              <a:rPr lang="es" sz="1800"/>
              <a:t> es </a:t>
            </a:r>
            <a:r>
              <a:rPr lang="es" sz="1800" b="1"/>
              <a:t>la primera dirección IP</a:t>
            </a:r>
            <a:r>
              <a:rPr lang="es" sz="1800"/>
              <a:t> de una red, representa a esa red entera y </a:t>
            </a:r>
            <a:r>
              <a:rPr lang="es" sz="1800" b="1">
                <a:solidFill>
                  <a:schemeClr val="accent6"/>
                </a:solidFill>
              </a:rPr>
              <a:t>no puede ser asignada a un equipo</a:t>
            </a:r>
            <a:r>
              <a:rPr lang="es" sz="1800" b="1"/>
              <a:t> </a:t>
            </a:r>
            <a:r>
              <a:rPr lang="es" sz="1800"/>
              <a:t>de la misma. Todos los equipos de una red física cuya dirección de subred sea la misma, estarán en la misma red. Se calcula de la siguiente forma (ejemplo):</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b="1">
                <a:solidFill>
                  <a:schemeClr val="dk2"/>
                </a:solidFill>
              </a:rPr>
              <a:t>Dirección IP y máscara: 		</a:t>
            </a:r>
            <a:r>
              <a:rPr lang="es" sz="1800" b="1"/>
              <a:t>192.168.3.45 / 24</a:t>
            </a:r>
            <a:endParaRPr sz="1800" b="1"/>
          </a:p>
          <a:p>
            <a:pPr marL="0" lvl="0" indent="0" algn="l" rtl="0">
              <a:spcBef>
                <a:spcPts val="600"/>
              </a:spcBef>
              <a:spcAft>
                <a:spcPts val="0"/>
              </a:spcAft>
              <a:buNone/>
            </a:pPr>
            <a:r>
              <a:rPr lang="es" sz="1800" b="1">
                <a:solidFill>
                  <a:schemeClr val="dk2"/>
                </a:solidFill>
              </a:rPr>
              <a:t>Dirección IP (en binario):</a:t>
            </a:r>
            <a:r>
              <a:rPr lang="es" sz="1800"/>
              <a:t>		</a:t>
            </a:r>
            <a:r>
              <a:rPr lang="es" sz="1800" b="1">
                <a:solidFill>
                  <a:schemeClr val="accent1"/>
                </a:solidFill>
              </a:rPr>
              <a:t>11000000.10101000.00000011</a:t>
            </a:r>
            <a:r>
              <a:rPr lang="es" sz="1800" b="1"/>
              <a:t>.</a:t>
            </a:r>
            <a:r>
              <a:rPr lang="es" sz="1800" b="1">
                <a:solidFill>
                  <a:schemeClr val="accent5"/>
                </a:solidFill>
              </a:rPr>
              <a:t>00101101</a:t>
            </a:r>
            <a:endParaRPr sz="1800" b="1">
              <a:solidFill>
                <a:schemeClr val="accent5"/>
              </a:solidFill>
            </a:endParaRPr>
          </a:p>
          <a:p>
            <a:pPr marL="0" lvl="0" indent="0" algn="l" rtl="0">
              <a:spcBef>
                <a:spcPts val="600"/>
              </a:spcBef>
              <a:spcAft>
                <a:spcPts val="0"/>
              </a:spcAft>
              <a:buNone/>
            </a:pPr>
            <a:r>
              <a:rPr lang="es" sz="1800" b="1">
                <a:solidFill>
                  <a:schemeClr val="dk2"/>
                </a:solidFill>
              </a:rPr>
              <a:t>Máscara (en binario):</a:t>
            </a:r>
            <a:r>
              <a:rPr lang="es" sz="1800"/>
              <a:t>		</a:t>
            </a:r>
            <a:r>
              <a:rPr lang="es" sz="1800" b="1">
                <a:solidFill>
                  <a:schemeClr val="accent6"/>
                </a:solidFill>
              </a:rPr>
              <a:t>11111111.11111111.11111111</a:t>
            </a:r>
            <a:r>
              <a:rPr lang="es" sz="1800" b="1"/>
              <a:t>.</a:t>
            </a:r>
            <a:r>
              <a:rPr lang="es" sz="1800" b="1">
                <a:solidFill>
                  <a:schemeClr val="accent3"/>
                </a:solidFill>
              </a:rPr>
              <a:t>00000000</a:t>
            </a:r>
            <a:endParaRPr sz="1800" b="1">
              <a:solidFill>
                <a:schemeClr val="accent3"/>
              </a:solidFill>
            </a:endParaRPr>
          </a:p>
          <a:p>
            <a:pPr marL="0" lvl="0" indent="0" algn="l" rtl="0">
              <a:spcBef>
                <a:spcPts val="600"/>
              </a:spcBef>
              <a:spcAft>
                <a:spcPts val="0"/>
              </a:spcAft>
              <a:buNone/>
            </a:pPr>
            <a:r>
              <a:rPr lang="es" sz="1800" b="1">
                <a:solidFill>
                  <a:schemeClr val="dk2"/>
                </a:solidFill>
              </a:rPr>
              <a:t>Operación AND (bit a bit):</a:t>
            </a:r>
            <a:r>
              <a:rPr lang="es" sz="1800"/>
              <a:t>	</a:t>
            </a:r>
            <a:r>
              <a:rPr lang="es" sz="1800" b="1">
                <a:solidFill>
                  <a:schemeClr val="accent1"/>
                </a:solidFill>
              </a:rPr>
              <a:t>11000000.10101000.00000011</a:t>
            </a:r>
            <a:r>
              <a:rPr lang="es" sz="1800" b="1"/>
              <a:t>.</a:t>
            </a:r>
            <a:r>
              <a:rPr lang="es" sz="1800" b="1">
                <a:solidFill>
                  <a:schemeClr val="accent3"/>
                </a:solidFill>
              </a:rPr>
              <a:t>00000000</a:t>
            </a:r>
            <a:endParaRPr sz="1800" b="1">
              <a:solidFill>
                <a:schemeClr val="accent3"/>
              </a:solidFill>
            </a:endParaRPr>
          </a:p>
          <a:p>
            <a:pPr marL="0" lvl="0" indent="0" algn="l" rtl="0">
              <a:spcBef>
                <a:spcPts val="600"/>
              </a:spcBef>
              <a:spcAft>
                <a:spcPts val="0"/>
              </a:spcAft>
              <a:buNone/>
            </a:pPr>
            <a:r>
              <a:rPr lang="es" sz="1800" b="1"/>
              <a:t>							</a:t>
            </a:r>
            <a:r>
              <a:rPr lang="es" sz="1800" b="1">
                <a:solidFill>
                  <a:schemeClr val="accent1"/>
                </a:solidFill>
              </a:rPr>
              <a:t>(identificador de red)</a:t>
            </a:r>
            <a:r>
              <a:rPr lang="es" sz="1800" b="1"/>
              <a:t>.</a:t>
            </a:r>
            <a:r>
              <a:rPr lang="es" sz="1800" b="1">
                <a:solidFill>
                  <a:schemeClr val="accent3"/>
                </a:solidFill>
              </a:rPr>
              <a:t>ceros</a:t>
            </a:r>
            <a:endParaRPr sz="1800" b="1">
              <a:solidFill>
                <a:schemeClr val="accent3"/>
              </a:solidFill>
            </a:endParaRPr>
          </a:p>
          <a:p>
            <a:pPr marL="0" lvl="0" indent="0" algn="l" rtl="0">
              <a:spcBef>
                <a:spcPts val="600"/>
              </a:spcBef>
              <a:spcAft>
                <a:spcPts val="0"/>
              </a:spcAft>
              <a:buNone/>
            </a:pPr>
            <a:r>
              <a:rPr lang="es" sz="1800" b="1">
                <a:solidFill>
                  <a:schemeClr val="dk2"/>
                </a:solidFill>
              </a:rPr>
              <a:t>Dirección de subred:</a:t>
            </a:r>
            <a:r>
              <a:rPr lang="es" sz="1800"/>
              <a:t> 		</a:t>
            </a:r>
            <a:r>
              <a:rPr lang="es" sz="1800" b="1">
                <a:solidFill>
                  <a:schemeClr val="accent1"/>
                </a:solidFill>
              </a:rPr>
              <a:t>192.168.3</a:t>
            </a:r>
            <a:r>
              <a:rPr lang="es" sz="1800" b="1"/>
              <a:t>.</a:t>
            </a:r>
            <a:r>
              <a:rPr lang="es" sz="1800" b="1">
                <a:solidFill>
                  <a:schemeClr val="accent3"/>
                </a:solidFill>
              </a:rPr>
              <a:t>0 </a:t>
            </a:r>
            <a:r>
              <a:rPr lang="es" sz="1800"/>
              <a:t>(es la anterior en decimal)</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a:t>En redes con clase se calcula </a:t>
            </a:r>
            <a:r>
              <a:rPr lang="es" sz="1800" b="1"/>
              <a:t>sustituyendo los octetos del identificador de equipo por 0</a:t>
            </a:r>
            <a:r>
              <a:rPr lang="es" sz="1800"/>
              <a:t>.</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rgbClr val="000000"/>
              </a:buClr>
              <a:buSzPts val="1100"/>
              <a:buFont typeface="Arial"/>
              <a:buNone/>
            </a:pPr>
            <a:r>
              <a:rPr lang="es"/>
              <a:t>3.3. Direcciones IP</a:t>
            </a:r>
            <a:endParaRPr/>
          </a:p>
          <a:p>
            <a:pPr marL="0" lvl="0" indent="0" algn="l" rtl="0">
              <a:spcBef>
                <a:spcPts val="0"/>
              </a:spcBef>
              <a:spcAft>
                <a:spcPts val="0"/>
              </a:spcAft>
              <a:buClr>
                <a:srgbClr val="000000"/>
              </a:buClr>
              <a:buSzPts val="1100"/>
              <a:buFont typeface="Arial"/>
              <a:buNone/>
            </a:pPr>
            <a:r>
              <a:rPr lang="es" sz="1800">
                <a:solidFill>
                  <a:schemeClr val="dk2"/>
                </a:solidFill>
              </a:rPr>
              <a:t>3.3.4. Dirección de subred y dirección de difusión</a:t>
            </a:r>
            <a:endParaRPr/>
          </a:p>
        </p:txBody>
      </p:sp>
      <p:sp>
        <p:nvSpPr>
          <p:cNvPr id="99" name="Google Shape;99;p19"/>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b) dirección de difusión:</a:t>
            </a:r>
            <a:r>
              <a:rPr lang="es" sz="1800"/>
              <a:t> es la </a:t>
            </a:r>
            <a:r>
              <a:rPr lang="es" sz="1800" b="1"/>
              <a:t>última dirección IP</a:t>
            </a:r>
            <a:r>
              <a:rPr lang="es" sz="1800"/>
              <a:t> de una subred, y </a:t>
            </a:r>
            <a:r>
              <a:rPr lang="es" sz="1800" b="1">
                <a:solidFill>
                  <a:schemeClr val="accent6"/>
                </a:solidFill>
              </a:rPr>
              <a:t>no puede ser asignada a un equipo</a:t>
            </a:r>
            <a:r>
              <a:rPr lang="es" sz="1800"/>
              <a:t>. Sirve para cuando un equipo quiere enviar un paquete de difusión a todos los equipos de su subred. Todos los equipos de una misma subred tienen la misma dirección de difusión.</a:t>
            </a:r>
            <a:endParaRPr sz="1800"/>
          </a:p>
          <a:p>
            <a:pPr marL="0" lvl="0" indent="0" algn="l" rtl="0">
              <a:spcBef>
                <a:spcPts val="600"/>
              </a:spcBef>
              <a:spcAft>
                <a:spcPts val="0"/>
              </a:spcAft>
              <a:buNone/>
            </a:pPr>
            <a:r>
              <a:rPr lang="es" sz="1800"/>
              <a:t>Se calcula de la siguiente forma (ejemplo):</a:t>
            </a:r>
            <a:endParaRPr sz="1800"/>
          </a:p>
          <a:p>
            <a:pPr marL="0" lvl="0" indent="0" algn="l" rtl="0">
              <a:spcBef>
                <a:spcPts val="600"/>
              </a:spcBef>
              <a:spcAft>
                <a:spcPts val="0"/>
              </a:spcAft>
              <a:buNone/>
            </a:pPr>
            <a:endParaRPr sz="1800" b="1">
              <a:solidFill>
                <a:schemeClr val="dk2"/>
              </a:solidFill>
            </a:endParaRPr>
          </a:p>
          <a:p>
            <a:pPr marL="0" lvl="0" indent="0" algn="l" rtl="0">
              <a:spcBef>
                <a:spcPts val="600"/>
              </a:spcBef>
              <a:spcAft>
                <a:spcPts val="0"/>
              </a:spcAft>
              <a:buNone/>
            </a:pPr>
            <a:r>
              <a:rPr lang="es" sz="1800" b="1">
                <a:solidFill>
                  <a:schemeClr val="dk2"/>
                </a:solidFill>
              </a:rPr>
              <a:t>Dirección IP y máscara: 		</a:t>
            </a:r>
            <a:r>
              <a:rPr lang="es" sz="1800" b="1"/>
              <a:t>192.168.3.45 / 24</a:t>
            </a:r>
            <a:endParaRPr sz="1800" b="1"/>
          </a:p>
          <a:p>
            <a:pPr marL="0" lvl="0" indent="0" algn="l" rtl="0">
              <a:spcBef>
                <a:spcPts val="600"/>
              </a:spcBef>
              <a:spcAft>
                <a:spcPts val="0"/>
              </a:spcAft>
              <a:buNone/>
            </a:pPr>
            <a:r>
              <a:rPr lang="es" sz="1800" b="1">
                <a:solidFill>
                  <a:schemeClr val="dk2"/>
                </a:solidFill>
              </a:rPr>
              <a:t>Dirección de subred:</a:t>
            </a:r>
            <a:r>
              <a:rPr lang="es" sz="1800"/>
              <a:t> 		</a:t>
            </a:r>
            <a:r>
              <a:rPr lang="es" sz="1800" b="1">
                <a:solidFill>
                  <a:schemeClr val="accent1"/>
                </a:solidFill>
              </a:rPr>
              <a:t>192.168.3</a:t>
            </a:r>
            <a:r>
              <a:rPr lang="es" sz="1800" b="1"/>
              <a:t>.</a:t>
            </a:r>
            <a:r>
              <a:rPr lang="es" sz="1800" b="1">
                <a:solidFill>
                  <a:schemeClr val="accent3"/>
                </a:solidFill>
              </a:rPr>
              <a:t>0 </a:t>
            </a:r>
            <a:r>
              <a:rPr lang="es" sz="1800"/>
              <a:t>(calculada antes)</a:t>
            </a:r>
            <a:endParaRPr sz="1800"/>
          </a:p>
          <a:p>
            <a:pPr marL="0" lvl="0" indent="0" algn="l" rtl="0">
              <a:spcBef>
                <a:spcPts val="600"/>
              </a:spcBef>
              <a:spcAft>
                <a:spcPts val="0"/>
              </a:spcAft>
              <a:buNone/>
            </a:pPr>
            <a:r>
              <a:rPr lang="es" sz="1800" b="1">
                <a:solidFill>
                  <a:schemeClr val="dk2"/>
                </a:solidFill>
              </a:rPr>
              <a:t>Dirección de difusión:</a:t>
            </a:r>
            <a:r>
              <a:rPr lang="es" sz="1800" b="1"/>
              <a:t>		</a:t>
            </a:r>
            <a:r>
              <a:rPr lang="es" sz="1800" b="1">
                <a:solidFill>
                  <a:schemeClr val="accent1"/>
                </a:solidFill>
              </a:rPr>
              <a:t>192.168.3</a:t>
            </a:r>
            <a:r>
              <a:rPr lang="es" sz="1800" b="1"/>
              <a:t>.</a:t>
            </a:r>
            <a:r>
              <a:rPr lang="es" sz="1800" b="1">
                <a:solidFill>
                  <a:schemeClr val="accent2"/>
                </a:solidFill>
              </a:rPr>
              <a:t>255 </a:t>
            </a:r>
            <a:r>
              <a:rPr lang="es" sz="1800"/>
              <a:t>(en vez de 0)</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a:t>En redes con clase se calcula </a:t>
            </a:r>
            <a:r>
              <a:rPr lang="es" sz="1800" b="1"/>
              <a:t>sustituyendo los octetos del identificador de equipo por 255</a:t>
            </a:r>
            <a:r>
              <a:rPr lang="es" sz="1800"/>
              <a:t>.</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rgbClr val="000000"/>
              </a:buClr>
              <a:buSzPts val="1100"/>
              <a:buFont typeface="Arial"/>
              <a:buNone/>
            </a:pPr>
            <a:r>
              <a:rPr lang="es"/>
              <a:t>3.3. Direcciones IP</a:t>
            </a:r>
            <a:endParaRPr/>
          </a:p>
          <a:p>
            <a:pPr marL="0" lvl="0" indent="0" algn="l" rtl="0">
              <a:spcBef>
                <a:spcPts val="0"/>
              </a:spcBef>
              <a:spcAft>
                <a:spcPts val="0"/>
              </a:spcAft>
              <a:buClr>
                <a:srgbClr val="000000"/>
              </a:buClr>
              <a:buSzPts val="1100"/>
              <a:buFont typeface="Arial"/>
              <a:buNone/>
            </a:pPr>
            <a:r>
              <a:rPr lang="es" sz="1800">
                <a:solidFill>
                  <a:schemeClr val="dk2"/>
                </a:solidFill>
              </a:rPr>
              <a:t>3.3.5. Direcciones IP reservadas para redes privadas</a:t>
            </a:r>
            <a:endParaRPr/>
          </a:p>
        </p:txBody>
      </p:sp>
      <p:sp>
        <p:nvSpPr>
          <p:cNvPr id="105" name="Google Shape;105;p2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Para evitar conflicto de IP con los equipos que ofrecen servicios en la red internet existen unos rangos de direcciones reservados para los equipos de </a:t>
            </a:r>
            <a:r>
              <a:rPr lang="es" sz="1800" b="1"/>
              <a:t>redes privadas</a:t>
            </a:r>
            <a:r>
              <a:rPr lang="es" sz="1800"/>
              <a:t>, LAN sobre IP en las que sus equipos no forman parte de internet aunque tengan acceso a la misma a través de </a:t>
            </a:r>
            <a:r>
              <a:rPr lang="es" sz="1800" i="1"/>
              <a:t>routers</a:t>
            </a:r>
            <a:r>
              <a:rPr lang="es" sz="1800"/>
              <a:t>:</a:t>
            </a:r>
            <a:endParaRPr sz="1800"/>
          </a:p>
          <a:p>
            <a:pPr marL="0" lvl="0" indent="0" algn="l" rtl="0">
              <a:spcBef>
                <a:spcPts val="600"/>
              </a:spcBef>
              <a:spcAft>
                <a:spcPts val="0"/>
              </a:spcAft>
              <a:buNone/>
            </a:pPr>
            <a:endParaRPr sz="1800"/>
          </a:p>
          <a:p>
            <a:pPr marL="0" lvl="0" indent="0" algn="ctr" rtl="0">
              <a:spcBef>
                <a:spcPts val="600"/>
              </a:spcBef>
              <a:spcAft>
                <a:spcPts val="0"/>
              </a:spcAft>
              <a:buNone/>
            </a:pPr>
            <a:r>
              <a:rPr lang="es" sz="1800" b="1">
                <a:solidFill>
                  <a:schemeClr val="dk2"/>
                </a:solidFill>
              </a:rPr>
              <a:t>Definidos en RFC 1918</a:t>
            </a:r>
            <a:endParaRPr sz="1800" b="1">
              <a:solidFill>
                <a:schemeClr val="dk2"/>
              </a:solidFill>
            </a:endParaRPr>
          </a:p>
          <a:p>
            <a:pPr marL="0" lvl="0" indent="0" algn="ctr" rtl="0">
              <a:spcBef>
                <a:spcPts val="600"/>
              </a:spcBef>
              <a:spcAft>
                <a:spcPts val="0"/>
              </a:spcAft>
              <a:buNone/>
            </a:pPr>
            <a:r>
              <a:rPr lang="es" sz="2400" b="1">
                <a:solidFill>
                  <a:schemeClr val="accent6"/>
                </a:solidFill>
              </a:rPr>
              <a:t>10.0.0.0 - 10.255.255.255</a:t>
            </a:r>
            <a:endParaRPr sz="2400" b="1">
              <a:solidFill>
                <a:schemeClr val="accent6"/>
              </a:solidFill>
            </a:endParaRPr>
          </a:p>
          <a:p>
            <a:pPr marL="0" lvl="0" indent="0" algn="ctr" rtl="0">
              <a:spcBef>
                <a:spcPts val="600"/>
              </a:spcBef>
              <a:spcAft>
                <a:spcPts val="0"/>
              </a:spcAft>
              <a:buNone/>
            </a:pPr>
            <a:r>
              <a:rPr lang="es" sz="2400" b="1">
                <a:solidFill>
                  <a:schemeClr val="accent6"/>
                </a:solidFill>
              </a:rPr>
              <a:t>172.16.0.0 - 172.31.255.255</a:t>
            </a:r>
            <a:endParaRPr sz="2400" b="1">
              <a:solidFill>
                <a:schemeClr val="accent6"/>
              </a:solidFill>
            </a:endParaRPr>
          </a:p>
          <a:p>
            <a:pPr marL="0" lvl="0" indent="0" algn="ctr" rtl="0">
              <a:spcBef>
                <a:spcPts val="600"/>
              </a:spcBef>
              <a:spcAft>
                <a:spcPts val="0"/>
              </a:spcAft>
              <a:buNone/>
            </a:pPr>
            <a:r>
              <a:rPr lang="es" sz="2400" b="1">
                <a:solidFill>
                  <a:schemeClr val="accent6"/>
                </a:solidFill>
              </a:rPr>
              <a:t>192.168.0.0 - 192.168.255.255</a:t>
            </a:r>
            <a:endParaRPr sz="2400" b="1">
              <a:solidFill>
                <a:schemeClr val="accent6"/>
              </a:solidFill>
            </a:endParaRPr>
          </a:p>
          <a:p>
            <a:pPr marL="0" lvl="0" indent="0" algn="ctr" rtl="0">
              <a:spcBef>
                <a:spcPts val="600"/>
              </a:spcBef>
              <a:spcAft>
                <a:spcPts val="0"/>
              </a:spcAft>
              <a:buNone/>
            </a:pPr>
            <a:endParaRPr sz="2400" b="1">
              <a:solidFill>
                <a:schemeClr val="accent4"/>
              </a:solidFill>
            </a:endParaRPr>
          </a:p>
          <a:p>
            <a:pPr marL="0" lvl="0" indent="0" algn="ctr" rtl="0">
              <a:spcBef>
                <a:spcPts val="600"/>
              </a:spcBef>
              <a:spcAft>
                <a:spcPts val="0"/>
              </a:spcAft>
              <a:buNone/>
            </a:pPr>
            <a:r>
              <a:rPr lang="es" sz="1800" b="1">
                <a:solidFill>
                  <a:schemeClr val="dk2"/>
                </a:solidFill>
              </a:rPr>
              <a:t>Definido en RFC 3927 (direcciones de enlace local)</a:t>
            </a:r>
            <a:endParaRPr sz="1800" b="1">
              <a:solidFill>
                <a:schemeClr val="dk2"/>
              </a:solidFill>
            </a:endParaRPr>
          </a:p>
          <a:p>
            <a:pPr marL="0" lvl="0" indent="0" algn="ctr" rtl="0">
              <a:spcBef>
                <a:spcPts val="600"/>
              </a:spcBef>
              <a:spcAft>
                <a:spcPts val="0"/>
              </a:spcAft>
              <a:buNone/>
            </a:pPr>
            <a:r>
              <a:rPr lang="es" sz="2400" b="1">
                <a:solidFill>
                  <a:schemeClr val="accent6"/>
                </a:solidFill>
              </a:rPr>
              <a:t>169.254.0.0 - 169.254.255.255</a:t>
            </a:r>
            <a:endParaRPr sz="2400" b="1">
              <a:solidFill>
                <a:schemeClr val="accent6"/>
              </a:solidFill>
            </a:endParaRPr>
          </a:p>
          <a:p>
            <a:pPr marL="0" lvl="0" indent="0" algn="ctr" rtl="0">
              <a:spcBef>
                <a:spcPts val="600"/>
              </a:spcBef>
              <a:spcAft>
                <a:spcPts val="0"/>
              </a:spcAft>
              <a:buNone/>
            </a:pPr>
            <a:r>
              <a:rPr lang="es" sz="1400"/>
              <a:t>(se asignan aleatoriamente junto a la máscara /16 a equipos en una LAN en la que no existe un servidor DHCP para autoconfiguración de IP. En Windows se emplea el protocolo APIPA)</a:t>
            </a:r>
            <a:endParaRPr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rgbClr val="000000"/>
              </a:buClr>
              <a:buSzPts val="1100"/>
              <a:buFont typeface="Arial"/>
              <a:buNone/>
            </a:pPr>
            <a:r>
              <a:rPr lang="es"/>
              <a:t>3.3. Direcciones IP</a:t>
            </a:r>
            <a:endParaRPr/>
          </a:p>
          <a:p>
            <a:pPr marL="0" lvl="0" indent="0" algn="l" rtl="0">
              <a:spcBef>
                <a:spcPts val="0"/>
              </a:spcBef>
              <a:spcAft>
                <a:spcPts val="0"/>
              </a:spcAft>
              <a:buClr>
                <a:srgbClr val="000000"/>
              </a:buClr>
              <a:buSzPts val="1100"/>
              <a:buFont typeface="Arial"/>
              <a:buNone/>
            </a:pPr>
            <a:r>
              <a:rPr lang="es" sz="1800">
                <a:solidFill>
                  <a:schemeClr val="dk2"/>
                </a:solidFill>
              </a:rPr>
              <a:t>3.3.6. Direcciones IP reservadas para </a:t>
            </a:r>
            <a:r>
              <a:rPr lang="es" sz="1800" i="1">
                <a:solidFill>
                  <a:schemeClr val="dk2"/>
                </a:solidFill>
              </a:rPr>
              <a:t>localhost</a:t>
            </a:r>
            <a:endParaRPr i="1"/>
          </a:p>
        </p:txBody>
      </p:sp>
      <p:sp>
        <p:nvSpPr>
          <p:cNvPr id="111" name="Google Shape;111;p21"/>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El documento </a:t>
            </a:r>
            <a:r>
              <a:rPr lang="es" sz="1800" b="1"/>
              <a:t>RFC 3330</a:t>
            </a:r>
            <a:r>
              <a:rPr lang="es" sz="1800"/>
              <a:t> define que debe existir un rango de direcciones reservado para hacer referencia al propio equipo en la red o </a:t>
            </a:r>
            <a:r>
              <a:rPr lang="es" sz="1800" b="1" i="1">
                <a:solidFill>
                  <a:schemeClr val="accent3"/>
                </a:solidFill>
              </a:rPr>
              <a:t>localhost</a:t>
            </a:r>
            <a:r>
              <a:rPr lang="es" sz="1800"/>
              <a:t>. El rango, llamado rango de direcciones </a:t>
            </a:r>
            <a:r>
              <a:rPr lang="es" sz="1800" i="1"/>
              <a:t>loopback</a:t>
            </a:r>
            <a:r>
              <a:rPr lang="es" sz="1800"/>
              <a:t>, es el siguiente:</a:t>
            </a:r>
            <a:endParaRPr sz="1800"/>
          </a:p>
          <a:p>
            <a:pPr marL="0" lvl="0" indent="0" algn="ctr" rtl="0">
              <a:spcBef>
                <a:spcPts val="600"/>
              </a:spcBef>
              <a:spcAft>
                <a:spcPts val="0"/>
              </a:spcAft>
              <a:buNone/>
            </a:pPr>
            <a:endParaRPr sz="2400" b="1"/>
          </a:p>
          <a:p>
            <a:pPr marL="0" lvl="0" indent="0" algn="ctr" rtl="0">
              <a:spcBef>
                <a:spcPts val="600"/>
              </a:spcBef>
              <a:spcAft>
                <a:spcPts val="0"/>
              </a:spcAft>
              <a:buNone/>
            </a:pPr>
            <a:r>
              <a:rPr lang="es" sz="2400" b="1">
                <a:solidFill>
                  <a:schemeClr val="accent1"/>
                </a:solidFill>
              </a:rPr>
              <a:t>127.0.0.0 - 127.255.255.255</a:t>
            </a:r>
            <a:endParaRPr sz="2400" b="1">
              <a:solidFill>
                <a:schemeClr val="accent1"/>
              </a:solidFill>
            </a:endParaRPr>
          </a:p>
          <a:p>
            <a:pPr marL="0" lvl="0" indent="0" algn="ctr" rtl="0">
              <a:spcBef>
                <a:spcPts val="600"/>
              </a:spcBef>
              <a:spcAft>
                <a:spcPts val="0"/>
              </a:spcAft>
              <a:buNone/>
            </a:pPr>
            <a:endParaRPr sz="2400" b="1"/>
          </a:p>
          <a:p>
            <a:pPr marL="0" lvl="0" indent="0" algn="l" rtl="0">
              <a:spcBef>
                <a:spcPts val="600"/>
              </a:spcBef>
              <a:spcAft>
                <a:spcPts val="0"/>
              </a:spcAft>
              <a:buNone/>
            </a:pPr>
            <a:r>
              <a:rPr lang="es" sz="1800"/>
              <a:t>Aunque en la práctica sólo se emplee la dirección </a:t>
            </a:r>
            <a:r>
              <a:rPr lang="es" sz="1800" b="1">
                <a:solidFill>
                  <a:schemeClr val="accent6"/>
                </a:solidFill>
              </a:rPr>
              <a:t>127.0.0.1 / 32</a:t>
            </a:r>
            <a:r>
              <a:rPr lang="es" sz="1800"/>
              <a:t> para </a:t>
            </a:r>
            <a:r>
              <a:rPr lang="es" sz="1800" i="1"/>
              <a:t>localhost</a:t>
            </a:r>
            <a:r>
              <a:rPr lang="es" sz="1800"/>
              <a:t>, el documento </a:t>
            </a:r>
            <a:r>
              <a:rPr lang="es" sz="1800" b="1"/>
              <a:t>RFC 3330</a:t>
            </a:r>
            <a:r>
              <a:rPr lang="es" sz="1800"/>
              <a:t> deja clarísimo en su página 1 que </a:t>
            </a:r>
            <a:r>
              <a:rPr lang="es" sz="1800" i="1"/>
              <a:t>"ninguna dirección de este rango debería aparecer en cualquier red, sea donde sea"</a:t>
            </a:r>
            <a:r>
              <a:rPr lang="es" sz="1800"/>
              <a:t>.</a:t>
            </a:r>
            <a:endParaRPr sz="1800"/>
          </a:p>
          <a:p>
            <a:pPr marL="0" lvl="0" indent="0" algn="l" rtl="0">
              <a:spcBef>
                <a:spcPts val="600"/>
              </a:spcBef>
              <a:spcAft>
                <a:spcPts val="0"/>
              </a:spcAft>
              <a:buNone/>
            </a:pPr>
            <a:r>
              <a:rPr lang="es" sz="1800"/>
              <a:t>Se emplea principalmente para la comprobación de la existencia de software TCP/IP en un equipo, usado con el comando </a:t>
            </a:r>
            <a:r>
              <a:rPr lang="es" sz="1800" b="1">
                <a:latin typeface="Consolas"/>
                <a:ea typeface="Consolas"/>
                <a:cs typeface="Consolas"/>
                <a:sym typeface="Consolas"/>
              </a:rPr>
              <a:t>ping</a:t>
            </a:r>
            <a:r>
              <a:rPr lang="es" sz="1800"/>
              <a:t> (para cualquier SO):</a:t>
            </a:r>
            <a:endParaRPr sz="1800"/>
          </a:p>
          <a:p>
            <a:pPr marL="0" lvl="0" indent="0" algn="l" rtl="0">
              <a:spcBef>
                <a:spcPts val="600"/>
              </a:spcBef>
              <a:spcAft>
                <a:spcPts val="0"/>
              </a:spcAft>
              <a:buNone/>
            </a:pPr>
            <a:endParaRPr sz="1800"/>
          </a:p>
          <a:p>
            <a:pPr marL="0" lvl="0" indent="0" algn="ctr" rtl="0">
              <a:spcBef>
                <a:spcPts val="600"/>
              </a:spcBef>
              <a:spcAft>
                <a:spcPts val="0"/>
              </a:spcAft>
              <a:buNone/>
            </a:pPr>
            <a:r>
              <a:rPr lang="es" sz="2400" b="1">
                <a:latin typeface="Consolas"/>
                <a:ea typeface="Consolas"/>
                <a:cs typeface="Consolas"/>
                <a:sym typeface="Consolas"/>
              </a:rPr>
              <a:t>ping 127.0.0.1</a:t>
            </a:r>
            <a:endParaRP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3.4. Asignación de IP</a:t>
            </a:r>
            <a:endParaRPr/>
          </a:p>
        </p:txBody>
      </p:sp>
      <p:sp>
        <p:nvSpPr>
          <p:cNvPr id="117" name="Google Shape;117;p22"/>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Existen dos formas de asignar IPs a equipos en una LAN:</a:t>
            </a:r>
            <a:endParaRPr sz="1800"/>
          </a:p>
          <a:p>
            <a:pPr marL="0" lvl="0" indent="0" algn="l" rtl="0">
              <a:spcBef>
                <a:spcPts val="600"/>
              </a:spcBef>
              <a:spcAft>
                <a:spcPts val="0"/>
              </a:spcAft>
              <a:buNone/>
            </a:pPr>
            <a:r>
              <a:rPr lang="es" sz="1800" b="1">
                <a:solidFill>
                  <a:schemeClr val="accent1"/>
                </a:solidFill>
              </a:rPr>
              <a:t>a) asignación estática:</a:t>
            </a:r>
            <a:r>
              <a:rPr lang="es" sz="1800"/>
              <a:t> asignamos de forma manual la configuración a nivel de red de un equipo; básicamente: dirección IP, máscara de subred, configuración de la/s puerta/s de enlace y de los servidores DNS.</a:t>
            </a:r>
            <a:endParaRPr sz="1800"/>
          </a:p>
          <a:p>
            <a:pPr marL="0" lvl="0" indent="0" algn="l" rtl="0">
              <a:spcBef>
                <a:spcPts val="600"/>
              </a:spcBef>
              <a:spcAft>
                <a:spcPts val="0"/>
              </a:spcAft>
              <a:buNone/>
            </a:pPr>
            <a:r>
              <a:rPr lang="es" sz="1800" b="1">
                <a:solidFill>
                  <a:schemeClr val="accent1"/>
                </a:solidFill>
              </a:rPr>
              <a:t>b) asignación automática o dinámica:</a:t>
            </a:r>
            <a:r>
              <a:rPr lang="es" sz="1800"/>
              <a:t> hay dos formas de que se asigne la IP automáticamente a un equipo de una red:</a:t>
            </a:r>
            <a:endParaRPr sz="1800"/>
          </a:p>
          <a:p>
            <a:pPr marL="457200" lvl="0" indent="0" algn="l" rtl="0">
              <a:spcBef>
                <a:spcPts val="600"/>
              </a:spcBef>
              <a:spcAft>
                <a:spcPts val="0"/>
              </a:spcAft>
              <a:buNone/>
            </a:pPr>
            <a:r>
              <a:rPr lang="es" sz="1800" b="1">
                <a:solidFill>
                  <a:schemeClr val="accent3"/>
                </a:solidFill>
              </a:rPr>
              <a:t>por DHCP (</a:t>
            </a:r>
            <a:r>
              <a:rPr lang="es" sz="1800" b="1" i="1">
                <a:solidFill>
                  <a:schemeClr val="accent3"/>
                </a:solidFill>
              </a:rPr>
              <a:t>Dynamic Host Configuration Protocol</a:t>
            </a:r>
            <a:r>
              <a:rPr lang="es" sz="1800" b="1">
                <a:solidFill>
                  <a:schemeClr val="accent3"/>
                </a:solidFill>
              </a:rPr>
              <a:t>):</a:t>
            </a:r>
            <a:r>
              <a:rPr lang="es" sz="1800"/>
              <a:t> existe un equipo de la red que lleva instalado un software servidor DHCP. Este servidor asigna una configuración completa de IP a los equipos clientes que así lo soliciten y que estén configurados para trabajar con DHCP. Los </a:t>
            </a:r>
            <a:r>
              <a:rPr lang="es" sz="1800" i="1"/>
              <a:t>routers</a:t>
            </a:r>
            <a:r>
              <a:rPr lang="es" sz="1800"/>
              <a:t> que proporcionan los ISP suelen actúar como servidores DHCP.</a:t>
            </a:r>
            <a:endParaRPr sz="1800"/>
          </a:p>
          <a:p>
            <a:pPr marL="457200" lvl="0" indent="0" algn="l" rtl="0">
              <a:spcBef>
                <a:spcPts val="600"/>
              </a:spcBef>
              <a:spcAft>
                <a:spcPts val="0"/>
              </a:spcAft>
              <a:buNone/>
            </a:pPr>
            <a:r>
              <a:rPr lang="es" sz="1800" b="1">
                <a:solidFill>
                  <a:schemeClr val="accent3"/>
                </a:solidFill>
              </a:rPr>
              <a:t>con dirección de enlace local:</a:t>
            </a:r>
            <a:r>
              <a:rPr lang="es" sz="1800"/>
              <a:t> si no hay servidor DHCP en la red, aquellos equipos configurados como clientes DHCP obtienen, tras un tiempo, direcciones aleatorias del tipo </a:t>
            </a:r>
            <a:r>
              <a:rPr lang="es" sz="1800" b="1">
                <a:solidFill>
                  <a:schemeClr val="accent2"/>
                </a:solidFill>
              </a:rPr>
              <a:t>169.254.x.x/16</a:t>
            </a:r>
            <a:r>
              <a:rPr lang="es" sz="1800"/>
              <a:t>. En sistemas Windows la asignación se hace mediante el protocolo </a:t>
            </a:r>
            <a:r>
              <a:rPr lang="es" sz="1800" b="1">
                <a:solidFill>
                  <a:schemeClr val="accent5"/>
                </a:solidFill>
              </a:rPr>
              <a:t>APIPA</a:t>
            </a:r>
            <a:r>
              <a:rPr lang="es" sz="1800"/>
              <a:t> (</a:t>
            </a:r>
            <a:r>
              <a:rPr lang="es" sz="1800" i="1"/>
              <a:t>Automatic Private IP Adressing</a:t>
            </a:r>
            <a:r>
              <a:rPr lang="es" sz="1800"/>
              <a:t>, direccionamiento automático de IP privada)</a:t>
            </a:r>
            <a:endParaRPr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3.5.1. Fundamentos</a:t>
            </a:r>
            <a:endParaRPr/>
          </a:p>
        </p:txBody>
      </p:sp>
      <p:sp>
        <p:nvSpPr>
          <p:cNvPr id="123" name="Google Shape;123;p2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Un </a:t>
            </a:r>
            <a:r>
              <a:rPr lang="es" sz="1800" i="1"/>
              <a:t>router</a:t>
            </a:r>
            <a:r>
              <a:rPr lang="es" sz="1800"/>
              <a:t> (también llamado puerta de enlace, pasarela, </a:t>
            </a:r>
            <a:r>
              <a:rPr lang="es" sz="1800" i="1"/>
              <a:t>gateway</a:t>
            </a:r>
            <a:r>
              <a:rPr lang="es" sz="1800"/>
              <a:t>, enrutador o encaminador) es un equipo que conecta entre sí</a:t>
            </a:r>
            <a:r>
              <a:rPr lang="es" sz="1800" b="1">
                <a:solidFill>
                  <a:schemeClr val="accent1"/>
                </a:solidFill>
              </a:rPr>
              <a:t> dos o más redes</a:t>
            </a:r>
            <a:r>
              <a:rPr lang="es" sz="1800"/>
              <a:t> distintas.</a:t>
            </a:r>
            <a:endParaRPr sz="1800"/>
          </a:p>
          <a:p>
            <a:pPr marL="0" lvl="0" indent="0" algn="l" rtl="0">
              <a:spcBef>
                <a:spcPts val="600"/>
              </a:spcBef>
              <a:spcAft>
                <a:spcPts val="0"/>
              </a:spcAft>
              <a:buNone/>
            </a:pPr>
            <a:r>
              <a:rPr lang="es" sz="1800"/>
              <a:t>La función principal de un router es </a:t>
            </a:r>
            <a:r>
              <a:rPr lang="es" sz="1800" b="1">
                <a:solidFill>
                  <a:schemeClr val="accent5"/>
                </a:solidFill>
              </a:rPr>
              <a:t>encaminar</a:t>
            </a:r>
            <a:r>
              <a:rPr lang="es" sz="1800"/>
              <a:t> o enrutar: determinar el camino adecuado para que los datagramas IP (los paquetes que se envían por una red IP) lleguen a su destino.</a:t>
            </a:r>
            <a:endParaRPr sz="1800"/>
          </a:p>
          <a:p>
            <a:pPr marL="0" lvl="0" indent="0" algn="ctr" rtl="0">
              <a:spcBef>
                <a:spcPts val="600"/>
              </a:spcBef>
              <a:spcAft>
                <a:spcPts val="0"/>
              </a:spcAft>
              <a:buNone/>
            </a:pPr>
            <a:endParaRPr sz="1800" b="1">
              <a:solidFill>
                <a:schemeClr val="accent3"/>
              </a:solidFill>
            </a:endParaRPr>
          </a:p>
          <a:p>
            <a:pPr marL="0" lvl="0" indent="0" algn="ctr" rtl="0">
              <a:spcBef>
                <a:spcPts val="600"/>
              </a:spcBef>
              <a:spcAft>
                <a:spcPts val="0"/>
              </a:spcAft>
              <a:buNone/>
            </a:pPr>
            <a:r>
              <a:rPr lang="es" sz="1800" b="1">
                <a:solidFill>
                  <a:schemeClr val="accent3"/>
                </a:solidFill>
              </a:rPr>
              <a:t>Cuando un equipo intenta enviar información a una dirección IP que no está en su red, el equipo envía dicha información a la puerta de enlace, y ésta determinará por dónde deberá salir dicha información para que llegue a su destino.</a:t>
            </a:r>
            <a:endParaRPr sz="1800" b="1">
              <a:solidFill>
                <a:schemeClr val="accent3"/>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3.5.2. Dominios de difusión</a:t>
            </a:r>
            <a:endParaRPr/>
          </a:p>
        </p:txBody>
      </p:sp>
      <p:sp>
        <p:nvSpPr>
          <p:cNvPr id="129" name="Google Shape;129;p24"/>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2"/>
                </a:solidFill>
              </a:rPr>
              <a:t>Pregunta:</a:t>
            </a:r>
            <a:r>
              <a:rPr lang="es" sz="1800"/>
              <a:t> ¿cuántas redes ves aquí?</a:t>
            </a:r>
            <a:endParaRPr sz="1800"/>
          </a:p>
          <a:p>
            <a:pPr marL="0" lvl="0" indent="0" algn="ctr" rtl="0">
              <a:spcBef>
                <a:spcPts val="600"/>
              </a:spcBef>
              <a:spcAft>
                <a:spcPts val="0"/>
              </a:spcAft>
              <a:buNone/>
            </a:pPr>
            <a:endParaRPr sz="1800" b="1">
              <a:solidFill>
                <a:schemeClr val="accent3"/>
              </a:solidFill>
            </a:endParaRPr>
          </a:p>
        </p:txBody>
      </p:sp>
      <p:pic>
        <p:nvPicPr>
          <p:cNvPr id="130" name="Google Shape;130;p24"/>
          <p:cNvPicPr preferRelativeResize="0"/>
          <p:nvPr/>
        </p:nvPicPr>
        <p:blipFill>
          <a:blip r:embed="rId3">
            <a:alphaModFix/>
          </a:blip>
          <a:stretch>
            <a:fillRect/>
          </a:stretch>
        </p:blipFill>
        <p:spPr>
          <a:xfrm>
            <a:off x="695573" y="2216854"/>
            <a:ext cx="7752853" cy="4351046"/>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3.5.2. Dominios de difusión</a:t>
            </a:r>
            <a:endParaRPr/>
          </a:p>
        </p:txBody>
      </p:sp>
      <p:sp>
        <p:nvSpPr>
          <p:cNvPr id="136" name="Google Shape;136;p25"/>
          <p:cNvSpPr txBox="1">
            <a:spLocks noGrp="1"/>
          </p:cNvSpPr>
          <p:nvPr>
            <p:ph type="body" idx="1"/>
          </p:nvPr>
        </p:nvSpPr>
        <p:spPr>
          <a:xfrm>
            <a:off x="457200" y="1600200"/>
            <a:ext cx="8229600" cy="10419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2"/>
                </a:solidFill>
              </a:rPr>
              <a:t>Respuesta:</a:t>
            </a:r>
            <a:r>
              <a:rPr lang="es" sz="1800"/>
              <a:t> Hay 15 redes al uso, más 4 redes formadas por pares de </a:t>
            </a:r>
            <a:r>
              <a:rPr lang="es" sz="1800" i="1"/>
              <a:t>routers </a:t>
            </a:r>
            <a:r>
              <a:rPr lang="es" sz="1800"/>
              <a:t>conectados entre sí. </a:t>
            </a:r>
            <a:endParaRPr sz="1800"/>
          </a:p>
          <a:p>
            <a:pPr marL="0" lvl="0" indent="0" algn="ctr" rtl="0">
              <a:spcBef>
                <a:spcPts val="600"/>
              </a:spcBef>
              <a:spcAft>
                <a:spcPts val="0"/>
              </a:spcAft>
              <a:buNone/>
            </a:pPr>
            <a:endParaRPr sz="1800" b="1">
              <a:solidFill>
                <a:schemeClr val="accent3"/>
              </a:solidFill>
            </a:endParaRPr>
          </a:p>
        </p:txBody>
      </p:sp>
      <p:pic>
        <p:nvPicPr>
          <p:cNvPr id="137" name="Google Shape;137;p25"/>
          <p:cNvPicPr preferRelativeResize="0"/>
          <p:nvPr/>
        </p:nvPicPr>
        <p:blipFill>
          <a:blip r:embed="rId3">
            <a:alphaModFix/>
          </a:blip>
          <a:stretch>
            <a:fillRect/>
          </a:stretch>
        </p:blipFill>
        <p:spPr>
          <a:xfrm>
            <a:off x="799664" y="2396222"/>
            <a:ext cx="7590043" cy="4172218"/>
          </a:xfrm>
          <a:prstGeom prst="rect">
            <a:avLst/>
          </a:prstGeom>
          <a:noFill/>
          <a:ln>
            <a:noFill/>
          </a:ln>
        </p:spPr>
      </p:pic>
      <p:sp>
        <p:nvSpPr>
          <p:cNvPr id="138" name="Google Shape;138;p25"/>
          <p:cNvSpPr/>
          <p:nvPr/>
        </p:nvSpPr>
        <p:spPr>
          <a:xfrm>
            <a:off x="1250985" y="2754103"/>
            <a:ext cx="1180087" cy="921695"/>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5"/>
          <p:cNvSpPr/>
          <p:nvPr/>
        </p:nvSpPr>
        <p:spPr>
          <a:xfrm>
            <a:off x="1671285" y="3975749"/>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5"/>
          <p:cNvSpPr/>
          <p:nvPr/>
        </p:nvSpPr>
        <p:spPr>
          <a:xfrm>
            <a:off x="1453702" y="4553678"/>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5"/>
          <p:cNvSpPr/>
          <p:nvPr/>
        </p:nvSpPr>
        <p:spPr>
          <a:xfrm>
            <a:off x="1762357" y="5131607"/>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5"/>
          <p:cNvSpPr/>
          <p:nvPr/>
        </p:nvSpPr>
        <p:spPr>
          <a:xfrm>
            <a:off x="2533539" y="5257655"/>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5"/>
          <p:cNvSpPr/>
          <p:nvPr/>
        </p:nvSpPr>
        <p:spPr>
          <a:xfrm>
            <a:off x="3416328" y="4982043"/>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5"/>
          <p:cNvSpPr/>
          <p:nvPr/>
        </p:nvSpPr>
        <p:spPr>
          <a:xfrm>
            <a:off x="5096513" y="4982043"/>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5"/>
          <p:cNvSpPr/>
          <p:nvPr/>
        </p:nvSpPr>
        <p:spPr>
          <a:xfrm>
            <a:off x="3842316" y="5446126"/>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5"/>
          <p:cNvSpPr/>
          <p:nvPr/>
        </p:nvSpPr>
        <p:spPr>
          <a:xfrm>
            <a:off x="4709146" y="5639129"/>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5"/>
          <p:cNvSpPr/>
          <p:nvPr/>
        </p:nvSpPr>
        <p:spPr>
          <a:xfrm>
            <a:off x="6851811" y="3785887"/>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5"/>
          <p:cNvSpPr/>
          <p:nvPr/>
        </p:nvSpPr>
        <p:spPr>
          <a:xfrm>
            <a:off x="7064816" y="4404114"/>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5"/>
          <p:cNvSpPr/>
          <p:nvPr/>
        </p:nvSpPr>
        <p:spPr>
          <a:xfrm>
            <a:off x="6767470" y="4982043"/>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5"/>
          <p:cNvSpPr/>
          <p:nvPr/>
        </p:nvSpPr>
        <p:spPr>
          <a:xfrm>
            <a:off x="5895988" y="5061200"/>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5"/>
          <p:cNvSpPr/>
          <p:nvPr/>
        </p:nvSpPr>
        <p:spPr>
          <a:xfrm>
            <a:off x="4641816" y="2511604"/>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5"/>
          <p:cNvSpPr/>
          <p:nvPr/>
        </p:nvSpPr>
        <p:spPr>
          <a:xfrm>
            <a:off x="4918579" y="3089534"/>
            <a:ext cx="558324" cy="577929"/>
          </a:xfrm>
          <a:prstGeom prst="ellipse">
            <a:avLst/>
          </a:prstGeom>
          <a:noFill/>
          <a:ln w="38100" cap="flat" cmpd="sng">
            <a:solidFill>
              <a:srgbClr val="FFE5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5"/>
          <p:cNvSpPr/>
          <p:nvPr/>
        </p:nvSpPr>
        <p:spPr>
          <a:xfrm rot="866620">
            <a:off x="2584260" y="3305381"/>
            <a:ext cx="1344769" cy="277874"/>
          </a:xfrm>
          <a:prstGeom prst="flowChartAlternateProcess">
            <a:avLst/>
          </a:prstGeom>
          <a:noFill/>
          <a:ln w="38100" cap="flat" cmpd="sng">
            <a:solidFill>
              <a:srgbClr val="FF00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5"/>
          <p:cNvSpPr/>
          <p:nvPr/>
        </p:nvSpPr>
        <p:spPr>
          <a:xfrm rot="-2366499">
            <a:off x="2532751" y="4143623"/>
            <a:ext cx="1648248" cy="272078"/>
          </a:xfrm>
          <a:prstGeom prst="flowChartAlternateProcess">
            <a:avLst/>
          </a:prstGeom>
          <a:noFill/>
          <a:ln w="38100" cap="flat" cmpd="sng">
            <a:solidFill>
              <a:srgbClr val="FF00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5"/>
          <p:cNvSpPr/>
          <p:nvPr/>
        </p:nvSpPr>
        <p:spPr>
          <a:xfrm rot="1649122">
            <a:off x="4190351" y="4047307"/>
            <a:ext cx="2221467" cy="278738"/>
          </a:xfrm>
          <a:prstGeom prst="flowChartAlternateProcess">
            <a:avLst/>
          </a:prstGeom>
          <a:noFill/>
          <a:ln w="38100" cap="flat" cmpd="sng">
            <a:solidFill>
              <a:srgbClr val="FF00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5"/>
          <p:cNvSpPr/>
          <p:nvPr/>
        </p:nvSpPr>
        <p:spPr>
          <a:xfrm rot="4538675">
            <a:off x="3726493" y="4189543"/>
            <a:ext cx="1214194" cy="283093"/>
          </a:xfrm>
          <a:prstGeom prst="flowChartAlternateProcess">
            <a:avLst/>
          </a:prstGeom>
          <a:noFill/>
          <a:ln w="38100" cap="flat" cmpd="sng">
            <a:solidFill>
              <a:srgbClr val="FF00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3.5.2. Dominios de difusión</a:t>
            </a:r>
            <a:endParaRPr/>
          </a:p>
        </p:txBody>
      </p:sp>
      <p:sp>
        <p:nvSpPr>
          <p:cNvPr id="162" name="Google Shape;162;p26"/>
          <p:cNvSpPr txBox="1">
            <a:spLocks noGrp="1"/>
          </p:cNvSpPr>
          <p:nvPr>
            <p:ph type="body" idx="1"/>
          </p:nvPr>
        </p:nvSpPr>
        <p:spPr>
          <a:xfrm>
            <a:off x="457200" y="1600200"/>
            <a:ext cx="8229600" cy="4658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Cada una de las redes que hay tras un </a:t>
            </a:r>
            <a:r>
              <a:rPr lang="es" sz="1800" i="1"/>
              <a:t>router </a:t>
            </a:r>
            <a:r>
              <a:rPr lang="es" sz="1800"/>
              <a:t>o entre dos </a:t>
            </a:r>
            <a:r>
              <a:rPr lang="es" sz="1800" i="1"/>
              <a:t>routers</a:t>
            </a:r>
            <a:r>
              <a:rPr lang="es" sz="1800"/>
              <a:t> se les llama </a:t>
            </a:r>
            <a:r>
              <a:rPr lang="es" sz="1800" b="1">
                <a:solidFill>
                  <a:schemeClr val="accent1"/>
                </a:solidFill>
              </a:rPr>
              <a:t>dominios de difusión</a:t>
            </a:r>
            <a:r>
              <a:rPr lang="es" sz="1800"/>
              <a:t>, y tienen distintas puertas de enlace y distintas direcciones de subred y de difusión.</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a:t>Cuando se envía un paquete a una dirección de difusión (</a:t>
            </a:r>
            <a:r>
              <a:rPr lang="es" sz="1800" i="1"/>
              <a:t>broadcast</a:t>
            </a:r>
            <a:r>
              <a:rPr lang="es" sz="1800"/>
              <a:t>) perteneciente a otro dominio de difusión, por regla general, </a:t>
            </a:r>
            <a:r>
              <a:rPr lang="es" sz="1800" b="1">
                <a:solidFill>
                  <a:schemeClr val="accent4"/>
                </a:solidFill>
              </a:rPr>
              <a:t>el </a:t>
            </a:r>
            <a:r>
              <a:rPr lang="es" sz="1800" b="1" i="1">
                <a:solidFill>
                  <a:schemeClr val="accent4"/>
                </a:solidFill>
              </a:rPr>
              <a:t>router</a:t>
            </a:r>
            <a:r>
              <a:rPr lang="es" sz="1800" b="1">
                <a:solidFill>
                  <a:schemeClr val="accent4"/>
                </a:solidFill>
              </a:rPr>
              <a:t> descarta ese paquete</a:t>
            </a:r>
            <a:r>
              <a:rPr lang="es" sz="1800"/>
              <a:t>.</a:t>
            </a:r>
            <a:endParaRPr sz="1800"/>
          </a:p>
          <a:p>
            <a:pPr marL="0" lvl="0" indent="0" algn="l" rtl="0">
              <a:spcBef>
                <a:spcPts val="600"/>
              </a:spcBef>
              <a:spcAft>
                <a:spcPts val="0"/>
              </a:spcAft>
              <a:buNone/>
            </a:pPr>
            <a:r>
              <a:rPr lang="es" sz="1800"/>
              <a:t>Esto se debe a una cuestión de seguridad: los </a:t>
            </a:r>
            <a:r>
              <a:rPr lang="es" sz="1800" i="1"/>
              <a:t>routers </a:t>
            </a:r>
            <a:r>
              <a:rPr lang="es" sz="1800"/>
              <a:t>no dejan que una red que no es la propia se inunde (</a:t>
            </a:r>
            <a:r>
              <a:rPr lang="es" sz="1800" i="1"/>
              <a:t>flood</a:t>
            </a:r>
            <a:r>
              <a:rPr lang="es" sz="1800"/>
              <a:t>) de paquetes de difusión, provocando caídas de servicio en esa red o bajando drásticamente su rendimiento.</a:t>
            </a:r>
            <a:endParaRPr sz="1800"/>
          </a:p>
          <a:p>
            <a:pPr marL="0" lvl="0" indent="0" algn="l" rtl="0">
              <a:spcBef>
                <a:spcPts val="600"/>
              </a:spcBef>
              <a:spcAft>
                <a:spcPts val="0"/>
              </a:spcAft>
              <a:buNone/>
            </a:pPr>
            <a:endParaRPr sz="1800"/>
          </a:p>
          <a:p>
            <a:pPr marL="0" lvl="0" indent="0" algn="ctr" rtl="0">
              <a:spcBef>
                <a:spcPts val="600"/>
              </a:spcBef>
              <a:spcAft>
                <a:spcPts val="0"/>
              </a:spcAft>
              <a:buNone/>
            </a:pPr>
            <a:endParaRPr sz="1800" b="1">
              <a:solidFill>
                <a:schemeClr val="accent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3.1. TCP/IP</a:t>
            </a:r>
            <a:endParaRPr/>
          </a:p>
        </p:txBody>
      </p:sp>
      <p:sp>
        <p:nvSpPr>
          <p:cNvPr id="34" name="Google Shape;34;p9"/>
          <p:cNvSpPr txBox="1">
            <a:spLocks noGrp="1"/>
          </p:cNvSpPr>
          <p:nvPr>
            <p:ph type="body" idx="1"/>
          </p:nvPr>
        </p:nvSpPr>
        <p:spPr>
          <a:xfrm>
            <a:off x="457200" y="5296171"/>
            <a:ext cx="8229600" cy="1271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La pila de protocolos TCP/IP resuelven los niveles 3, 4, 5 y 6 de OSI. Es decir, proporcionan servicios directamente a aplicaciones y trabajan sobre los niveles 1 y 2 (físico y enlace), resueltos por Ethernet en LAN cableadas y por 802.11 en LAN inalámbricas por radiofrecuencia.</a:t>
            </a:r>
            <a:endParaRPr sz="1800" dirty="0"/>
          </a:p>
        </p:txBody>
      </p:sp>
      <p:pic>
        <p:nvPicPr>
          <p:cNvPr id="35" name="Google Shape;35;p9"/>
          <p:cNvPicPr preferRelativeResize="0"/>
          <p:nvPr/>
        </p:nvPicPr>
        <p:blipFill>
          <a:blip r:embed="rId3">
            <a:alphaModFix/>
          </a:blip>
          <a:stretch>
            <a:fillRect/>
          </a:stretch>
        </p:blipFill>
        <p:spPr>
          <a:xfrm>
            <a:off x="1952625" y="1481138"/>
            <a:ext cx="5238750" cy="35909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7"/>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3.5.3. Tipos de encaminamiento</a:t>
            </a:r>
            <a:endParaRPr/>
          </a:p>
        </p:txBody>
      </p:sp>
      <p:sp>
        <p:nvSpPr>
          <p:cNvPr id="168" name="Google Shape;168;p27"/>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Para que los </a:t>
            </a:r>
            <a:r>
              <a:rPr lang="es" sz="1800" i="1"/>
              <a:t>routers </a:t>
            </a:r>
            <a:r>
              <a:rPr lang="es" sz="1800"/>
              <a:t>sepan por qué interfaz (NIC) deben sacar los paquetes de información se utilizan unas </a:t>
            </a:r>
            <a:r>
              <a:rPr lang="es" sz="1800" b="1">
                <a:solidFill>
                  <a:schemeClr val="accent1"/>
                </a:solidFill>
              </a:rPr>
              <a:t>tablas de encaminamiento</a:t>
            </a:r>
            <a:r>
              <a:rPr lang="es" sz="1800"/>
              <a:t> en las que se indica cuáles son las rutas que deben seguir los paquetes para intentar llegar a su destino.</a:t>
            </a:r>
            <a:endParaRPr sz="1800"/>
          </a:p>
          <a:p>
            <a:pPr marL="0" lvl="0" indent="0" algn="l" rtl="0">
              <a:spcBef>
                <a:spcPts val="600"/>
              </a:spcBef>
              <a:spcAft>
                <a:spcPts val="0"/>
              </a:spcAft>
              <a:buNone/>
            </a:pPr>
            <a:r>
              <a:rPr lang="es" sz="1800"/>
              <a:t>Existen dos métodos para rellenar estas tablas:</a:t>
            </a:r>
            <a:endParaRPr sz="1800"/>
          </a:p>
          <a:p>
            <a:pPr marL="0" lvl="0" indent="0" algn="l" rtl="0">
              <a:spcBef>
                <a:spcPts val="600"/>
              </a:spcBef>
              <a:spcAft>
                <a:spcPts val="0"/>
              </a:spcAft>
              <a:buNone/>
            </a:pPr>
            <a:r>
              <a:rPr lang="es" sz="1800" b="1">
                <a:solidFill>
                  <a:schemeClr val="accent3"/>
                </a:solidFill>
              </a:rPr>
              <a:t>a) encaminamiento estático: </a:t>
            </a:r>
            <a:r>
              <a:rPr lang="es" sz="1800"/>
              <a:t>el contenido de las tablas se programa manualmente en el </a:t>
            </a:r>
            <a:r>
              <a:rPr lang="es" sz="1800" i="1"/>
              <a:t>router</a:t>
            </a:r>
            <a:r>
              <a:rPr lang="es" sz="1800"/>
              <a:t>. Se suele utilizar en </a:t>
            </a:r>
            <a:r>
              <a:rPr lang="es" sz="1800" i="1"/>
              <a:t>routers</a:t>
            </a:r>
            <a:r>
              <a:rPr lang="es" sz="1800"/>
              <a:t> corporativos organizados de forma jerárquica o en redes donde se emplea un único ISP para salir a internet; es un método muy eficiente pues no sobrecarga al </a:t>
            </a:r>
            <a:r>
              <a:rPr lang="es" sz="1800" i="1"/>
              <a:t>router </a:t>
            </a:r>
            <a:r>
              <a:rPr lang="es" sz="1800"/>
              <a:t>con tareas de procesamiento, pero es costoso de programar.</a:t>
            </a:r>
            <a:endParaRPr sz="1800"/>
          </a:p>
          <a:p>
            <a:pPr marL="0" lvl="0" indent="0" algn="l" rtl="0">
              <a:spcBef>
                <a:spcPts val="600"/>
              </a:spcBef>
              <a:spcAft>
                <a:spcPts val="0"/>
              </a:spcAft>
              <a:buNone/>
            </a:pPr>
            <a:r>
              <a:rPr lang="es" sz="1800" b="1">
                <a:solidFill>
                  <a:schemeClr val="accent3"/>
                </a:solidFill>
              </a:rPr>
              <a:t>b) encaminamiento dinámico:</a:t>
            </a:r>
            <a:r>
              <a:rPr lang="es" sz="1800"/>
              <a:t> el contenido de las tablas se programa automáticamente; el </a:t>
            </a:r>
            <a:r>
              <a:rPr lang="es" sz="1800" i="1"/>
              <a:t>router </a:t>
            </a:r>
            <a:r>
              <a:rPr lang="es" sz="1800"/>
              <a:t>realiza una tarea de descubrimiento utilizando un algoritmo de encaminamiento. Existen varios protocolos, pero los más empleados son:</a:t>
            </a:r>
            <a:endParaRPr sz="1800"/>
          </a:p>
          <a:p>
            <a:pPr marL="0" lvl="0" indent="0" algn="l" rtl="0">
              <a:spcBef>
                <a:spcPts val="600"/>
              </a:spcBef>
              <a:spcAft>
                <a:spcPts val="0"/>
              </a:spcAft>
              <a:buNone/>
            </a:pPr>
            <a:r>
              <a:rPr lang="es" sz="1800"/>
              <a:t>	</a:t>
            </a:r>
            <a:r>
              <a:rPr lang="es" sz="1800" b="1">
                <a:solidFill>
                  <a:schemeClr val="accent6"/>
                </a:solidFill>
              </a:rPr>
              <a:t>RIP v1:</a:t>
            </a:r>
            <a:r>
              <a:rPr lang="es" sz="1800">
                <a:solidFill>
                  <a:schemeClr val="accent6"/>
                </a:solidFill>
              </a:rPr>
              <a:t> </a:t>
            </a:r>
            <a:r>
              <a:rPr lang="es" sz="1800"/>
              <a:t>bastante eficiente, pero sólo funciona en redes con clase</a:t>
            </a:r>
            <a:endParaRPr sz="1800"/>
          </a:p>
          <a:p>
            <a:pPr marL="0" lvl="0" indent="0" algn="l" rtl="0">
              <a:spcBef>
                <a:spcPts val="600"/>
              </a:spcBef>
              <a:spcAft>
                <a:spcPts val="0"/>
              </a:spcAft>
              <a:buNone/>
            </a:pPr>
            <a:r>
              <a:rPr lang="es" sz="1800"/>
              <a:t>	</a:t>
            </a:r>
            <a:r>
              <a:rPr lang="es" sz="1800" b="1">
                <a:solidFill>
                  <a:schemeClr val="accent6"/>
                </a:solidFill>
              </a:rPr>
              <a:t>RIP v2:</a:t>
            </a:r>
            <a:r>
              <a:rPr lang="es" sz="1800">
                <a:solidFill>
                  <a:schemeClr val="accent6"/>
                </a:solidFill>
              </a:rPr>
              <a:t> </a:t>
            </a:r>
            <a:r>
              <a:rPr lang="es" sz="1800"/>
              <a:t>menos eficiente que RIP v1, pero válido en redes sin clase</a:t>
            </a:r>
            <a:endParaRPr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8"/>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174" name="Google Shape;174;p28"/>
          <p:cNvSpPr txBox="1">
            <a:spLocks noGrp="1"/>
          </p:cNvSpPr>
          <p:nvPr>
            <p:ph type="body" idx="1"/>
          </p:nvPr>
        </p:nvSpPr>
        <p:spPr>
          <a:xfrm>
            <a:off x="457200" y="1600200"/>
            <a:ext cx="8229600" cy="19905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1: DOS REDES LAN UNIDAS POR UN ROUTER</a:t>
            </a:r>
            <a:endParaRPr sz="1800" b="1">
              <a:solidFill>
                <a:schemeClr val="accent1"/>
              </a:solidFill>
            </a:endParaRPr>
          </a:p>
          <a:p>
            <a:pPr marL="0" lvl="0" indent="0" algn="l" rtl="0">
              <a:spcBef>
                <a:spcPts val="600"/>
              </a:spcBef>
              <a:spcAft>
                <a:spcPts val="0"/>
              </a:spcAft>
              <a:buNone/>
            </a:pPr>
            <a:r>
              <a:rPr lang="es" sz="1800"/>
              <a:t>- daremos IP a los adaptadores del </a:t>
            </a:r>
            <a:r>
              <a:rPr lang="es" sz="1800" i="1"/>
              <a:t>router</a:t>
            </a:r>
            <a:r>
              <a:rPr lang="es" sz="1800"/>
              <a:t> (interfaces Fa0/0 y Fa0/1).</a:t>
            </a:r>
            <a:endParaRPr sz="1800"/>
          </a:p>
          <a:p>
            <a:pPr marL="0" lvl="0" indent="0" algn="l" rtl="0">
              <a:spcBef>
                <a:spcPts val="600"/>
              </a:spcBef>
              <a:spcAft>
                <a:spcPts val="0"/>
              </a:spcAft>
              <a:buNone/>
            </a:pPr>
            <a:r>
              <a:rPr lang="es" sz="1800"/>
              <a:t>- activaremos los adaptadores (por defecto, los NIC están </a:t>
            </a:r>
            <a:r>
              <a:rPr lang="es" sz="1800" b="1">
                <a:solidFill>
                  <a:schemeClr val="accent6"/>
                </a:solidFill>
              </a:rPr>
              <a:t>desactivados</a:t>
            </a:r>
            <a:r>
              <a:rPr lang="es" sz="1800"/>
              <a:t>).</a:t>
            </a:r>
            <a:endParaRPr sz="1800"/>
          </a:p>
          <a:p>
            <a:pPr marL="0" lvl="0" indent="0" algn="l" rtl="0">
              <a:spcBef>
                <a:spcPts val="600"/>
              </a:spcBef>
              <a:spcAft>
                <a:spcPts val="0"/>
              </a:spcAft>
              <a:buNone/>
            </a:pPr>
            <a:r>
              <a:rPr lang="es" sz="1800"/>
              <a:t>- configuraremos en las estaciones la puerta de enlace predeterminada con la dirección IP del interfaz del router correspondiente.</a:t>
            </a:r>
            <a:endParaRPr sz="1800"/>
          </a:p>
        </p:txBody>
      </p:sp>
      <p:pic>
        <p:nvPicPr>
          <p:cNvPr id="175" name="Google Shape;175;p28"/>
          <p:cNvPicPr preferRelativeResize="0"/>
          <p:nvPr/>
        </p:nvPicPr>
        <p:blipFill>
          <a:blip r:embed="rId3">
            <a:alphaModFix/>
          </a:blip>
          <a:stretch>
            <a:fillRect/>
          </a:stretch>
        </p:blipFill>
        <p:spPr>
          <a:xfrm>
            <a:off x="623888" y="3576000"/>
            <a:ext cx="7896225" cy="2819400"/>
          </a:xfrm>
          <a:prstGeom prst="rect">
            <a:avLst/>
          </a:prstGeom>
          <a:noFill/>
          <a:ln>
            <a:noFill/>
          </a:ln>
        </p:spPr>
      </p:pic>
      <p:sp>
        <p:nvSpPr>
          <p:cNvPr id="176" name="Google Shape;176;p28"/>
          <p:cNvSpPr/>
          <p:nvPr/>
        </p:nvSpPr>
        <p:spPr>
          <a:xfrm>
            <a:off x="1513075" y="3871125"/>
            <a:ext cx="805800" cy="225900"/>
          </a:xfrm>
          <a:prstGeom prst="ellipse">
            <a:avLst/>
          </a:prstGeom>
          <a:noFill/>
          <a:ln w="1905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8"/>
          <p:cNvSpPr/>
          <p:nvPr/>
        </p:nvSpPr>
        <p:spPr>
          <a:xfrm>
            <a:off x="1596700" y="5978725"/>
            <a:ext cx="805800" cy="225900"/>
          </a:xfrm>
          <a:prstGeom prst="ellipse">
            <a:avLst/>
          </a:prstGeom>
          <a:noFill/>
          <a:ln w="1905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8"/>
          <p:cNvSpPr/>
          <p:nvPr/>
        </p:nvSpPr>
        <p:spPr>
          <a:xfrm>
            <a:off x="3065675" y="4146450"/>
            <a:ext cx="992400" cy="225900"/>
          </a:xfrm>
          <a:prstGeom prst="ellipse">
            <a:avLst/>
          </a:prstGeom>
          <a:noFill/>
          <a:ln w="1905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79" name="Google Shape;179;p28"/>
          <p:cNvCxnSpPr>
            <a:stCxn id="176" idx="6"/>
            <a:endCxn id="178" idx="1"/>
          </p:cNvCxnSpPr>
          <p:nvPr/>
        </p:nvCxnSpPr>
        <p:spPr>
          <a:xfrm>
            <a:off x="2318875" y="3984075"/>
            <a:ext cx="892200" cy="195600"/>
          </a:xfrm>
          <a:prstGeom prst="straightConnector1">
            <a:avLst/>
          </a:prstGeom>
          <a:noFill/>
          <a:ln w="19050" cap="flat" cmpd="sng">
            <a:solidFill>
              <a:schemeClr val="dk2"/>
            </a:solidFill>
            <a:prstDash val="solid"/>
            <a:round/>
            <a:headEnd type="none" w="med" len="med"/>
            <a:tailEnd type="triangle" w="med" len="med"/>
          </a:ln>
        </p:spPr>
      </p:cxnSp>
      <p:cxnSp>
        <p:nvCxnSpPr>
          <p:cNvPr id="180" name="Google Shape;180;p28"/>
          <p:cNvCxnSpPr>
            <a:stCxn id="177" idx="6"/>
            <a:endCxn id="178" idx="4"/>
          </p:cNvCxnSpPr>
          <p:nvPr/>
        </p:nvCxnSpPr>
        <p:spPr>
          <a:xfrm rot="10800000" flipH="1">
            <a:off x="2402500" y="4372375"/>
            <a:ext cx="1159500" cy="1719300"/>
          </a:xfrm>
          <a:prstGeom prst="straightConnector1">
            <a:avLst/>
          </a:prstGeom>
          <a:noFill/>
          <a:ln w="19050" cap="flat" cmpd="sng">
            <a:solidFill>
              <a:schemeClr val="dk2"/>
            </a:solidFill>
            <a:prstDash val="solid"/>
            <a:round/>
            <a:headEnd type="none" w="med" len="med"/>
            <a:tailEnd type="triangle" w="med" len="med"/>
          </a:ln>
        </p:spPr>
      </p:cxnSp>
      <p:sp>
        <p:nvSpPr>
          <p:cNvPr id="181" name="Google Shape;181;p28"/>
          <p:cNvSpPr/>
          <p:nvPr/>
        </p:nvSpPr>
        <p:spPr>
          <a:xfrm>
            <a:off x="7462350" y="3939367"/>
            <a:ext cx="953100" cy="255300"/>
          </a:xfrm>
          <a:prstGeom prst="ellipse">
            <a:avLst/>
          </a:prstGeom>
          <a:noFill/>
          <a:ln w="19050" cap="flat" cmpd="sng">
            <a:solidFill>
              <a:srgbClr val="3D85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8"/>
          <p:cNvSpPr/>
          <p:nvPr/>
        </p:nvSpPr>
        <p:spPr>
          <a:xfrm>
            <a:off x="7418250" y="6027342"/>
            <a:ext cx="953100" cy="255300"/>
          </a:xfrm>
          <a:prstGeom prst="ellipse">
            <a:avLst/>
          </a:prstGeom>
          <a:noFill/>
          <a:ln w="19050" cap="flat" cmpd="sng">
            <a:solidFill>
              <a:srgbClr val="3D85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8"/>
          <p:cNvSpPr/>
          <p:nvPr/>
        </p:nvSpPr>
        <p:spPr>
          <a:xfrm>
            <a:off x="4868725" y="4131750"/>
            <a:ext cx="1080900" cy="255300"/>
          </a:xfrm>
          <a:prstGeom prst="ellipse">
            <a:avLst/>
          </a:prstGeom>
          <a:noFill/>
          <a:ln w="19050" cap="flat" cmpd="sng">
            <a:solidFill>
              <a:srgbClr val="3D85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4" name="Google Shape;184;p28"/>
          <p:cNvCxnSpPr>
            <a:stCxn id="181" idx="3"/>
            <a:endCxn id="183" idx="7"/>
          </p:cNvCxnSpPr>
          <p:nvPr/>
        </p:nvCxnSpPr>
        <p:spPr>
          <a:xfrm flipH="1">
            <a:off x="5791428" y="4157279"/>
            <a:ext cx="1810500" cy="12000"/>
          </a:xfrm>
          <a:prstGeom prst="straightConnector1">
            <a:avLst/>
          </a:prstGeom>
          <a:noFill/>
          <a:ln w="19050" cap="flat" cmpd="sng">
            <a:solidFill>
              <a:schemeClr val="dk2"/>
            </a:solidFill>
            <a:prstDash val="solid"/>
            <a:round/>
            <a:headEnd type="none" w="med" len="med"/>
            <a:tailEnd type="triangle" w="med" len="med"/>
          </a:ln>
        </p:spPr>
      </p:cxnSp>
      <p:cxnSp>
        <p:nvCxnSpPr>
          <p:cNvPr id="185" name="Google Shape;185;p28"/>
          <p:cNvCxnSpPr>
            <a:stCxn id="182" idx="1"/>
            <a:endCxn id="183" idx="4"/>
          </p:cNvCxnSpPr>
          <p:nvPr/>
        </p:nvCxnSpPr>
        <p:spPr>
          <a:xfrm rot="10800000">
            <a:off x="5409228" y="4387130"/>
            <a:ext cx="2148600" cy="1677600"/>
          </a:xfrm>
          <a:prstGeom prst="straightConnector1">
            <a:avLst/>
          </a:prstGeom>
          <a:noFill/>
          <a:ln w="19050" cap="flat" cmpd="sng">
            <a:solidFill>
              <a:schemeClr val="dk2"/>
            </a:solidFill>
            <a:prstDash val="solid"/>
            <a:round/>
            <a:headEnd type="none" w="med" len="med"/>
            <a:tailEnd type="triangle" w="med" len="med"/>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9"/>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191" name="Google Shape;191;p29"/>
          <p:cNvSpPr txBox="1">
            <a:spLocks noGrp="1"/>
          </p:cNvSpPr>
          <p:nvPr>
            <p:ph type="body" idx="1"/>
          </p:nvPr>
        </p:nvSpPr>
        <p:spPr>
          <a:xfrm>
            <a:off x="457200" y="1600200"/>
            <a:ext cx="8229600" cy="4784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2: DOS REDES, CADA UNA CON SU PROPIO ROUTER</a:t>
            </a:r>
            <a:endParaRPr sz="1800" b="1">
              <a:solidFill>
                <a:schemeClr val="accent1"/>
              </a:solidFill>
            </a:endParaRPr>
          </a:p>
          <a:p>
            <a:pPr marL="0" lvl="0" indent="0" algn="l" rtl="0">
              <a:spcBef>
                <a:spcPts val="600"/>
              </a:spcBef>
              <a:spcAft>
                <a:spcPts val="0"/>
              </a:spcAft>
              <a:buNone/>
            </a:pPr>
            <a:r>
              <a:rPr lang="es" sz="1800"/>
              <a:t>- daremos IP a los adaptadores de los </a:t>
            </a:r>
            <a:r>
              <a:rPr lang="es" sz="1800" i="1"/>
              <a:t>routers</a:t>
            </a:r>
            <a:r>
              <a:rPr lang="es" sz="1800"/>
              <a:t>. Para este caso hemos considerado que las interfaces Fa0/0 serán las correspondientes a las LAN, y las interfaces Fa0/1 para la conexión entre routers.</a:t>
            </a:r>
            <a:endParaRPr sz="1800"/>
          </a:p>
          <a:p>
            <a:pPr marL="0" lvl="0" indent="0" algn="l" rtl="0">
              <a:spcBef>
                <a:spcPts val="600"/>
              </a:spcBef>
              <a:spcAft>
                <a:spcPts val="0"/>
              </a:spcAft>
              <a:buNone/>
            </a:pPr>
            <a:r>
              <a:rPr lang="es" sz="1800"/>
              <a:t>- activaremos los adaptadores (como siempre, los NIC de los </a:t>
            </a:r>
            <a:r>
              <a:rPr lang="es" sz="1800" i="1"/>
              <a:t>routers</a:t>
            </a:r>
            <a:r>
              <a:rPr lang="es" sz="1800"/>
              <a:t> Cisco están </a:t>
            </a:r>
            <a:r>
              <a:rPr lang="es" sz="1800" b="1">
                <a:solidFill>
                  <a:schemeClr val="accent6"/>
                </a:solidFill>
              </a:rPr>
              <a:t>desactivados por defecto</a:t>
            </a:r>
            <a:r>
              <a:rPr lang="es" sz="1800"/>
              <a:t>).</a:t>
            </a:r>
            <a:endParaRPr sz="1800"/>
          </a:p>
          <a:p>
            <a:pPr marL="0" lvl="0" indent="0" algn="l" rtl="0">
              <a:spcBef>
                <a:spcPts val="600"/>
              </a:spcBef>
              <a:spcAft>
                <a:spcPts val="0"/>
              </a:spcAft>
              <a:buNone/>
            </a:pPr>
            <a:r>
              <a:rPr lang="es" sz="1800"/>
              <a:t>- configuraremos en las estaciones la puerta de enlace predeterminada con la dirección IP del router correspondiente en su interfaz LAN (la interfaz Fa0/0).</a:t>
            </a:r>
            <a:endParaRPr sz="1800"/>
          </a:p>
          <a:p>
            <a:pPr marL="0" lvl="0" indent="0" algn="l" rtl="0">
              <a:spcBef>
                <a:spcPts val="600"/>
              </a:spcBef>
              <a:spcAft>
                <a:spcPts val="0"/>
              </a:spcAft>
              <a:buNone/>
            </a:pPr>
            <a:r>
              <a:rPr lang="es" sz="1800"/>
              <a:t>- tendremos tres dominios de difusión: el </a:t>
            </a:r>
            <a:r>
              <a:rPr lang="es" sz="1800" b="1"/>
              <a:t>10.0.0.0/8</a:t>
            </a:r>
            <a:r>
              <a:rPr lang="es" sz="1800"/>
              <a:t> (red de portátiles), el </a:t>
            </a:r>
            <a:r>
              <a:rPr lang="es" sz="1800" b="1"/>
              <a:t>172.16.0.0/16</a:t>
            </a:r>
            <a:r>
              <a:rPr lang="es" sz="1800"/>
              <a:t> (red de sobremesas) y el </a:t>
            </a:r>
            <a:r>
              <a:rPr lang="es" sz="1800" b="1"/>
              <a:t>192.168.0.0/24</a:t>
            </a:r>
            <a:r>
              <a:rPr lang="es" sz="1800"/>
              <a:t> (red entre los dos </a:t>
            </a:r>
            <a:r>
              <a:rPr lang="es" sz="1800" i="1"/>
              <a:t>routers</a:t>
            </a:r>
            <a:r>
              <a:rPr lang="es" sz="1800"/>
              <a:t>).</a:t>
            </a:r>
            <a:endParaRPr sz="1800"/>
          </a:p>
          <a:p>
            <a:pPr marL="0" lvl="0" indent="0" algn="l" rtl="0">
              <a:spcBef>
                <a:spcPts val="600"/>
              </a:spcBef>
              <a:spcAft>
                <a:spcPts val="0"/>
              </a:spcAft>
              <a:buNone/>
            </a:pPr>
            <a:r>
              <a:rPr lang="es" sz="1800"/>
              <a:t>- tendremos que configurar también el encaminamiento que vamos a usar. Veremos un ejemplo de encaminamiento dinámico y otro de encaminamiento estático.</a:t>
            </a:r>
            <a:endParaRPr sz="1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pic>
        <p:nvPicPr>
          <p:cNvPr id="196" name="Google Shape;196;p30"/>
          <p:cNvPicPr preferRelativeResize="0"/>
          <p:nvPr/>
        </p:nvPicPr>
        <p:blipFill>
          <a:blip r:embed="rId3">
            <a:alphaModFix/>
          </a:blip>
          <a:stretch>
            <a:fillRect/>
          </a:stretch>
        </p:blipFill>
        <p:spPr>
          <a:xfrm>
            <a:off x="457200" y="2347925"/>
            <a:ext cx="8229600" cy="3693106"/>
          </a:xfrm>
          <a:prstGeom prst="rect">
            <a:avLst/>
          </a:prstGeom>
          <a:noFill/>
          <a:ln>
            <a:noFill/>
          </a:ln>
        </p:spPr>
      </p:pic>
      <p:sp>
        <p:nvSpPr>
          <p:cNvPr id="197" name="Google Shape;197;p30"/>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198" name="Google Shape;198;p30"/>
          <p:cNvSpPr txBox="1">
            <a:spLocks noGrp="1"/>
          </p:cNvSpPr>
          <p:nvPr>
            <p:ph type="body" idx="1"/>
          </p:nvPr>
        </p:nvSpPr>
        <p:spPr>
          <a:xfrm>
            <a:off x="457200" y="1600200"/>
            <a:ext cx="8229600" cy="6900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2: DOS REDES, CADA UNA CON SU PROPIO ROUTER</a:t>
            </a:r>
            <a:endParaRPr sz="1800" b="1">
              <a:solidFill>
                <a:schemeClr val="accent1"/>
              </a:solidFill>
            </a:endParaRPr>
          </a:p>
          <a:p>
            <a:pPr marL="0" lvl="0" indent="0" algn="l" rtl="0">
              <a:spcBef>
                <a:spcPts val="600"/>
              </a:spcBef>
              <a:spcAft>
                <a:spcPts val="0"/>
              </a:spcAft>
              <a:buNone/>
            </a:pPr>
            <a:endParaRPr sz="1800"/>
          </a:p>
        </p:txBody>
      </p:sp>
      <p:sp>
        <p:nvSpPr>
          <p:cNvPr id="199" name="Google Shape;199;p30"/>
          <p:cNvSpPr/>
          <p:nvPr/>
        </p:nvSpPr>
        <p:spPr>
          <a:xfrm>
            <a:off x="1367500" y="5785424"/>
            <a:ext cx="805800" cy="255600"/>
          </a:xfrm>
          <a:prstGeom prst="ellipse">
            <a:avLst/>
          </a:prstGeom>
          <a:noFill/>
          <a:ln w="1905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0"/>
          <p:cNvSpPr/>
          <p:nvPr/>
        </p:nvSpPr>
        <p:spPr>
          <a:xfrm>
            <a:off x="1047600" y="3507750"/>
            <a:ext cx="992400" cy="225900"/>
          </a:xfrm>
          <a:prstGeom prst="ellipse">
            <a:avLst/>
          </a:prstGeom>
          <a:noFill/>
          <a:ln w="1905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1" name="Google Shape;201;p30"/>
          <p:cNvCxnSpPr>
            <a:stCxn id="199" idx="0"/>
            <a:endCxn id="200" idx="4"/>
          </p:cNvCxnSpPr>
          <p:nvPr/>
        </p:nvCxnSpPr>
        <p:spPr>
          <a:xfrm rot="10800000">
            <a:off x="1543900" y="3733724"/>
            <a:ext cx="226500" cy="2051700"/>
          </a:xfrm>
          <a:prstGeom prst="straightConnector1">
            <a:avLst/>
          </a:prstGeom>
          <a:noFill/>
          <a:ln w="19050" cap="flat" cmpd="sng">
            <a:solidFill>
              <a:srgbClr val="FF9900"/>
            </a:solidFill>
            <a:prstDash val="solid"/>
            <a:round/>
            <a:headEnd type="none" w="med" len="med"/>
            <a:tailEnd type="triangle" w="med" len="med"/>
          </a:ln>
        </p:spPr>
      </p:cxnSp>
      <p:sp>
        <p:nvSpPr>
          <p:cNvPr id="202" name="Google Shape;202;p30"/>
          <p:cNvSpPr/>
          <p:nvPr/>
        </p:nvSpPr>
        <p:spPr>
          <a:xfrm>
            <a:off x="7531650" y="5785424"/>
            <a:ext cx="894600" cy="225900"/>
          </a:xfrm>
          <a:prstGeom prst="ellipse">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0"/>
          <p:cNvSpPr/>
          <p:nvPr/>
        </p:nvSpPr>
        <p:spPr>
          <a:xfrm>
            <a:off x="7295088" y="3485560"/>
            <a:ext cx="1155000" cy="270300"/>
          </a:xfrm>
          <a:prstGeom prst="ellipse">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4" name="Google Shape;204;p30"/>
          <p:cNvCxnSpPr>
            <a:stCxn id="202" idx="0"/>
            <a:endCxn id="203" idx="4"/>
          </p:cNvCxnSpPr>
          <p:nvPr/>
        </p:nvCxnSpPr>
        <p:spPr>
          <a:xfrm rot="10800000">
            <a:off x="7872450" y="3755924"/>
            <a:ext cx="106500" cy="2029500"/>
          </a:xfrm>
          <a:prstGeom prst="straightConnector1">
            <a:avLst/>
          </a:prstGeom>
          <a:noFill/>
          <a:ln w="19050" cap="flat" cmpd="sng">
            <a:solidFill>
              <a:srgbClr val="4A86E8"/>
            </a:solidFill>
            <a:prstDash val="solid"/>
            <a:round/>
            <a:headEnd type="none" w="med" len="med"/>
            <a:tailEnd type="triangle" w="med" len="med"/>
          </a:ln>
        </p:spPr>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pic>
        <p:nvPicPr>
          <p:cNvPr id="209" name="Google Shape;209;p31"/>
          <p:cNvPicPr preferRelativeResize="0"/>
          <p:nvPr/>
        </p:nvPicPr>
        <p:blipFill>
          <a:blip r:embed="rId3">
            <a:alphaModFix/>
          </a:blip>
          <a:stretch>
            <a:fillRect/>
          </a:stretch>
        </p:blipFill>
        <p:spPr>
          <a:xfrm>
            <a:off x="4529879" y="1706040"/>
            <a:ext cx="4349053" cy="3457837"/>
          </a:xfrm>
          <a:prstGeom prst="rect">
            <a:avLst/>
          </a:prstGeom>
          <a:noFill/>
          <a:ln>
            <a:noFill/>
          </a:ln>
        </p:spPr>
      </p:pic>
      <p:sp>
        <p:nvSpPr>
          <p:cNvPr id="210" name="Google Shape;210;p31"/>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211" name="Google Shape;211;p31"/>
          <p:cNvSpPr txBox="1">
            <a:spLocks noGrp="1"/>
          </p:cNvSpPr>
          <p:nvPr>
            <p:ph type="body" idx="1"/>
          </p:nvPr>
        </p:nvSpPr>
        <p:spPr>
          <a:xfrm>
            <a:off x="457200" y="1600200"/>
            <a:ext cx="3884100" cy="48882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2: DOS REDES, CADA UNA CON SU PROPIO ROUTER</a:t>
            </a:r>
            <a:endParaRPr sz="1800" b="1">
              <a:solidFill>
                <a:schemeClr val="accent1"/>
              </a:solidFill>
            </a:endParaRPr>
          </a:p>
          <a:p>
            <a:pPr marL="0" lvl="0" indent="0" algn="l" rtl="0">
              <a:spcBef>
                <a:spcPts val="600"/>
              </a:spcBef>
              <a:spcAft>
                <a:spcPts val="0"/>
              </a:spcAft>
              <a:buNone/>
            </a:pPr>
            <a:r>
              <a:rPr lang="es" sz="1800" b="1">
                <a:solidFill>
                  <a:schemeClr val="accent3"/>
                </a:solidFill>
              </a:rPr>
              <a:t>Encaminamiento dinámico con RIPv1:</a:t>
            </a:r>
            <a:endParaRPr sz="1800" b="1">
              <a:solidFill>
                <a:schemeClr val="accent3"/>
              </a:solidFill>
            </a:endParaRPr>
          </a:p>
          <a:p>
            <a:pPr marL="0" lvl="0" indent="0" algn="l" rtl="0">
              <a:spcBef>
                <a:spcPts val="600"/>
              </a:spcBef>
              <a:spcAft>
                <a:spcPts val="0"/>
              </a:spcAft>
              <a:buNone/>
            </a:pPr>
            <a:r>
              <a:rPr lang="es" sz="1800"/>
              <a:t>- Pulsar sobre el </a:t>
            </a:r>
            <a:r>
              <a:rPr lang="es" sz="1800" i="1"/>
              <a:t>router</a:t>
            </a:r>
            <a:r>
              <a:rPr lang="es" sz="1800"/>
              <a:t> a configurar</a:t>
            </a:r>
            <a:endParaRPr sz="1800"/>
          </a:p>
          <a:p>
            <a:pPr marL="0" lvl="0" indent="0" algn="l" rtl="0">
              <a:spcBef>
                <a:spcPts val="600"/>
              </a:spcBef>
              <a:spcAft>
                <a:spcPts val="0"/>
              </a:spcAft>
              <a:buNone/>
            </a:pPr>
            <a:r>
              <a:rPr lang="es" sz="1800"/>
              <a:t>- En el apartado </a:t>
            </a:r>
            <a:r>
              <a:rPr lang="es" sz="1800" b="1"/>
              <a:t>Enrutamiento - RIP</a:t>
            </a:r>
            <a:r>
              <a:rPr lang="es" sz="1800"/>
              <a:t>,</a:t>
            </a:r>
            <a:r>
              <a:rPr lang="es" sz="1800" b="1"/>
              <a:t> </a:t>
            </a:r>
            <a:r>
              <a:rPr lang="es" sz="1800"/>
              <a:t>indicar las direcciones de subred de los dominios de difusión con los que está conectado el </a:t>
            </a:r>
            <a:r>
              <a:rPr lang="es" sz="1800" i="1"/>
              <a:t>router</a:t>
            </a:r>
            <a:r>
              <a:rPr lang="es" sz="1800"/>
              <a:t>.</a:t>
            </a:r>
            <a:endParaRPr sz="1800"/>
          </a:p>
          <a:p>
            <a:pPr marL="0" lvl="0" indent="0" algn="l" rtl="0">
              <a:spcBef>
                <a:spcPts val="600"/>
              </a:spcBef>
              <a:spcAft>
                <a:spcPts val="0"/>
              </a:spcAft>
              <a:buNone/>
            </a:pPr>
            <a:r>
              <a:rPr lang="es" sz="1800"/>
              <a:t>- Desde ese momento, el </a:t>
            </a:r>
            <a:r>
              <a:rPr lang="es" sz="1800" i="1"/>
              <a:t>router</a:t>
            </a:r>
            <a:r>
              <a:rPr lang="es" sz="1800"/>
              <a:t> aplicará un algoritmo de encaminamiento para descubrir el camino que deben seguir los paquetes.</a:t>
            </a:r>
            <a:endParaRPr sz="1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2"/>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217" name="Google Shape;217;p32"/>
          <p:cNvSpPr txBox="1">
            <a:spLocks noGrp="1"/>
          </p:cNvSpPr>
          <p:nvPr>
            <p:ph type="body" idx="1"/>
          </p:nvPr>
        </p:nvSpPr>
        <p:spPr>
          <a:xfrm>
            <a:off x="457200" y="1600200"/>
            <a:ext cx="3884100" cy="48882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2: DOS REDES, CADA UNA CON SU PROPIO ROUTER</a:t>
            </a:r>
            <a:endParaRPr sz="1800" b="1">
              <a:solidFill>
                <a:schemeClr val="accent1"/>
              </a:solidFill>
            </a:endParaRPr>
          </a:p>
          <a:p>
            <a:pPr marL="0" lvl="0" indent="0" algn="l" rtl="0">
              <a:spcBef>
                <a:spcPts val="600"/>
              </a:spcBef>
              <a:spcAft>
                <a:spcPts val="0"/>
              </a:spcAft>
              <a:buNone/>
            </a:pPr>
            <a:r>
              <a:rPr lang="es" sz="1800" b="1">
                <a:solidFill>
                  <a:schemeClr val="accent3"/>
                </a:solidFill>
              </a:rPr>
              <a:t>Encaminamiento estático</a:t>
            </a:r>
            <a:endParaRPr sz="1800" b="1">
              <a:solidFill>
                <a:schemeClr val="accent3"/>
              </a:solidFill>
            </a:endParaRPr>
          </a:p>
          <a:p>
            <a:pPr marL="0" lvl="0" indent="0" algn="l" rtl="0">
              <a:spcBef>
                <a:spcPts val="600"/>
              </a:spcBef>
              <a:spcAft>
                <a:spcPts val="0"/>
              </a:spcAft>
              <a:buNone/>
            </a:pPr>
            <a:r>
              <a:rPr lang="es" sz="1800"/>
              <a:t>- Pulsar sobre el </a:t>
            </a:r>
            <a:r>
              <a:rPr lang="es" sz="1800" i="1"/>
              <a:t>router</a:t>
            </a:r>
            <a:r>
              <a:rPr lang="es" sz="1800"/>
              <a:t> a configurar</a:t>
            </a:r>
            <a:endParaRPr sz="1800"/>
          </a:p>
          <a:p>
            <a:pPr marL="0" lvl="0" indent="0" algn="l" rtl="0">
              <a:spcBef>
                <a:spcPts val="600"/>
              </a:spcBef>
              <a:spcAft>
                <a:spcPts val="0"/>
              </a:spcAft>
              <a:buNone/>
            </a:pPr>
            <a:r>
              <a:rPr lang="es" sz="1800"/>
              <a:t>- En el apartado </a:t>
            </a:r>
            <a:r>
              <a:rPr lang="es" sz="1800" b="1"/>
              <a:t>Enrutamiento - Estática</a:t>
            </a:r>
            <a:r>
              <a:rPr lang="es" sz="1800"/>
              <a:t>,</a:t>
            </a:r>
            <a:r>
              <a:rPr lang="es" sz="1800" b="1"/>
              <a:t> </a:t>
            </a:r>
            <a:r>
              <a:rPr lang="es" sz="1800"/>
              <a:t>indicar las direcciones de subred de aquellas subredes a las que se puede acceder desde los routers inmediatamente conectados al actual, y a través de qué IP se llega a esas subredes.</a:t>
            </a:r>
            <a:endParaRPr sz="1800"/>
          </a:p>
          <a:p>
            <a:pPr marL="0" lvl="0" indent="0" algn="l" rtl="0">
              <a:spcBef>
                <a:spcPts val="600"/>
              </a:spcBef>
              <a:spcAft>
                <a:spcPts val="0"/>
              </a:spcAft>
              <a:buNone/>
            </a:pPr>
            <a:r>
              <a:rPr lang="es" sz="1800"/>
              <a:t>- Quedará definida esta ruta estática en la tabla de encaminamiento del </a:t>
            </a:r>
            <a:r>
              <a:rPr lang="es" sz="1800" i="1"/>
              <a:t>router</a:t>
            </a:r>
            <a:r>
              <a:rPr lang="es" sz="1800"/>
              <a:t>, sin necesidad de aplicar algoritmo alguno.</a:t>
            </a:r>
            <a:endParaRPr sz="1800"/>
          </a:p>
          <a:p>
            <a:pPr marL="0" lvl="0" indent="0" algn="l" rtl="0">
              <a:spcBef>
                <a:spcPts val="600"/>
              </a:spcBef>
              <a:spcAft>
                <a:spcPts val="0"/>
              </a:spcAft>
              <a:buNone/>
            </a:pPr>
            <a:endParaRPr sz="1800"/>
          </a:p>
        </p:txBody>
      </p:sp>
      <p:pic>
        <p:nvPicPr>
          <p:cNvPr id="218" name="Google Shape;218;p32"/>
          <p:cNvPicPr preferRelativeResize="0"/>
          <p:nvPr/>
        </p:nvPicPr>
        <p:blipFill>
          <a:blip r:embed="rId3">
            <a:alphaModFix/>
          </a:blip>
          <a:stretch>
            <a:fillRect/>
          </a:stretch>
        </p:blipFill>
        <p:spPr>
          <a:xfrm>
            <a:off x="4512179" y="1704150"/>
            <a:ext cx="4358993" cy="3479269"/>
          </a:xfrm>
          <a:prstGeom prst="rect">
            <a:avLst/>
          </a:prstGeom>
          <a:noFill/>
          <a:ln>
            <a:noFill/>
          </a:ln>
        </p:spPr>
      </p:pic>
      <p:sp>
        <p:nvSpPr>
          <p:cNvPr id="219" name="Google Shape;219;p32"/>
          <p:cNvSpPr txBox="1"/>
          <p:nvPr/>
        </p:nvSpPr>
        <p:spPr>
          <a:xfrm>
            <a:off x="4567075" y="5335650"/>
            <a:ext cx="4286100" cy="97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1800" i="1"/>
              <a:t>"Desde este router se puede llegar a la red 10.50.0.0/16 a través de la interfaz del router cuya IP es 192.168.0.200"</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3"/>
          <p:cNvSpPr txBox="1">
            <a:spLocks noGrp="1"/>
          </p:cNvSpPr>
          <p:nvPr>
            <p:ph type="title"/>
          </p:nvPr>
        </p:nvSpPr>
        <p:spPr>
          <a:xfrm>
            <a:off x="457200" y="312963"/>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225" name="Google Shape;225;p33"/>
          <p:cNvSpPr txBox="1">
            <a:spLocks noGrp="1"/>
          </p:cNvSpPr>
          <p:nvPr>
            <p:ph type="body" idx="1"/>
          </p:nvPr>
        </p:nvSpPr>
        <p:spPr>
          <a:xfrm>
            <a:off x="457200" y="1600200"/>
            <a:ext cx="8229600" cy="19905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3: ROUTERS UNIDOS CON CONEXIONES SERIE</a:t>
            </a:r>
            <a:endParaRPr sz="1800" b="1">
              <a:solidFill>
                <a:schemeClr val="accent1"/>
              </a:solidFill>
            </a:endParaRPr>
          </a:p>
          <a:p>
            <a:pPr marL="0" lvl="0" indent="0" algn="l" rtl="0">
              <a:spcBef>
                <a:spcPts val="600"/>
              </a:spcBef>
              <a:spcAft>
                <a:spcPts val="0"/>
              </a:spcAft>
              <a:buNone/>
            </a:pPr>
            <a:endParaRPr sz="1800"/>
          </a:p>
        </p:txBody>
      </p:sp>
      <p:pic>
        <p:nvPicPr>
          <p:cNvPr id="226" name="Google Shape;226;p33"/>
          <p:cNvPicPr preferRelativeResize="0"/>
          <p:nvPr/>
        </p:nvPicPr>
        <p:blipFill>
          <a:blip r:embed="rId3">
            <a:alphaModFix/>
          </a:blip>
          <a:stretch>
            <a:fillRect/>
          </a:stretch>
        </p:blipFill>
        <p:spPr>
          <a:xfrm>
            <a:off x="1233488" y="2474713"/>
            <a:ext cx="6677025" cy="38004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4"/>
          <p:cNvSpPr txBox="1">
            <a:spLocks noGrp="1"/>
          </p:cNvSpPr>
          <p:nvPr>
            <p:ph type="title"/>
          </p:nvPr>
        </p:nvSpPr>
        <p:spPr>
          <a:xfrm>
            <a:off x="451950" y="3158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3.5. Encaminamiento</a:t>
            </a:r>
            <a:endParaRPr/>
          </a:p>
          <a:p>
            <a:pPr marL="0" lvl="0" indent="0" algn="l" rtl="0">
              <a:spcBef>
                <a:spcPts val="0"/>
              </a:spcBef>
              <a:spcAft>
                <a:spcPts val="0"/>
              </a:spcAft>
              <a:buNone/>
            </a:pPr>
            <a:r>
              <a:rPr lang="es" sz="1800">
                <a:solidFill>
                  <a:schemeClr val="dk2"/>
                </a:solidFill>
              </a:rPr>
              <a:t>3.5.4. Casos de estudio con Packet Tracer</a:t>
            </a:r>
            <a:endParaRPr/>
          </a:p>
        </p:txBody>
      </p:sp>
      <p:sp>
        <p:nvSpPr>
          <p:cNvPr id="232" name="Google Shape;232;p34"/>
          <p:cNvSpPr txBox="1">
            <a:spLocks noGrp="1"/>
          </p:cNvSpPr>
          <p:nvPr>
            <p:ph type="body" idx="1"/>
          </p:nvPr>
        </p:nvSpPr>
        <p:spPr>
          <a:xfrm>
            <a:off x="457200" y="1600200"/>
            <a:ext cx="8219100" cy="4784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b="1">
                <a:solidFill>
                  <a:schemeClr val="accent1"/>
                </a:solidFill>
              </a:rPr>
              <a:t>CASO 3: ROUTERS UNIDOS CON CONEXIONES SERIE</a:t>
            </a:r>
            <a:endParaRPr sz="1800" b="1">
              <a:solidFill>
                <a:schemeClr val="accent1"/>
              </a:solidFill>
            </a:endParaRPr>
          </a:p>
          <a:p>
            <a:pPr marL="0" lvl="0" indent="0" algn="l" rtl="0">
              <a:spcBef>
                <a:spcPts val="600"/>
              </a:spcBef>
              <a:spcAft>
                <a:spcPts val="0"/>
              </a:spcAft>
              <a:buNone/>
            </a:pPr>
            <a:r>
              <a:rPr lang="es" sz="1800"/>
              <a:t>- daremos IP a los adaptadores de los </a:t>
            </a:r>
            <a:r>
              <a:rPr lang="es" sz="1800" i="1"/>
              <a:t>routers</a:t>
            </a:r>
            <a:r>
              <a:rPr lang="es" sz="1800"/>
              <a:t>. Dejaremos las interfaces Serial0/1 para la conexión entre </a:t>
            </a:r>
            <a:r>
              <a:rPr lang="es" sz="1800" i="1"/>
              <a:t>routers</a:t>
            </a:r>
            <a:r>
              <a:rPr lang="es" sz="1800"/>
              <a:t>, y los activaremos y configuraremos en las estaciones la puerta de enlace predeterminada como siempre.</a:t>
            </a:r>
            <a:endParaRPr sz="1800"/>
          </a:p>
          <a:p>
            <a:pPr marL="0" lvl="0" indent="0" algn="l" rtl="0">
              <a:spcBef>
                <a:spcPts val="600"/>
              </a:spcBef>
              <a:spcAft>
                <a:spcPts val="0"/>
              </a:spcAft>
              <a:buNone/>
            </a:pPr>
            <a:r>
              <a:rPr lang="es" sz="1800"/>
              <a:t>- </a:t>
            </a:r>
            <a:r>
              <a:rPr lang="es" sz="1800" b="1">
                <a:solidFill>
                  <a:schemeClr val="accent2"/>
                </a:solidFill>
              </a:rPr>
              <a:t>importantísimo:</a:t>
            </a:r>
            <a:r>
              <a:rPr lang="es" sz="1800"/>
              <a:t> la velocidad de las comunicaciones serie va controlada con un </a:t>
            </a:r>
            <a:r>
              <a:rPr lang="es" sz="1800" b="1"/>
              <a:t>reloj</a:t>
            </a:r>
            <a:r>
              <a:rPr lang="es" sz="1800"/>
              <a:t>. Para que la comunicación se produzca, los dos routers tendrán que ir configurados a la misma velocidad de reloj.</a:t>
            </a:r>
            <a:endParaRPr sz="1800"/>
          </a:p>
          <a:p>
            <a:pPr marL="0" lvl="0" indent="0" algn="l" rtl="0">
              <a:spcBef>
                <a:spcPts val="600"/>
              </a:spcBef>
              <a:spcAft>
                <a:spcPts val="0"/>
              </a:spcAft>
              <a:buNone/>
            </a:pPr>
            <a:r>
              <a:rPr lang="es" sz="1800"/>
              <a:t>- los interfaces que suelen emplearse en comunicaciones serie con </a:t>
            </a:r>
            <a:r>
              <a:rPr lang="es" sz="1800" i="1"/>
              <a:t>routers</a:t>
            </a:r>
            <a:r>
              <a:rPr lang="es" sz="1800"/>
              <a:t> Cisco son los V.35. Conectores DB-60 en los </a:t>
            </a:r>
            <a:r>
              <a:rPr lang="es" sz="1800" i="1"/>
              <a:t>routers</a:t>
            </a:r>
            <a:r>
              <a:rPr lang="es" sz="1800"/>
              <a:t>, y Winchester de 15 pines en el otro extremo.</a:t>
            </a:r>
            <a:endParaRPr sz="1800"/>
          </a:p>
        </p:txBody>
      </p:sp>
      <p:pic>
        <p:nvPicPr>
          <p:cNvPr id="233" name="Google Shape;233;p34"/>
          <p:cNvPicPr preferRelativeResize="0"/>
          <p:nvPr/>
        </p:nvPicPr>
        <p:blipFill>
          <a:blip r:embed="rId3">
            <a:alphaModFix/>
          </a:blip>
          <a:stretch>
            <a:fillRect/>
          </a:stretch>
        </p:blipFill>
        <p:spPr>
          <a:xfrm>
            <a:off x="3232391" y="4492175"/>
            <a:ext cx="2679218" cy="200941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10"/>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3.2. MAC (Media Access Control)</a:t>
            </a:r>
            <a:endParaRPr/>
          </a:p>
        </p:txBody>
      </p:sp>
      <p:sp>
        <p:nvSpPr>
          <p:cNvPr id="41" name="Google Shape;41;p10"/>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Para el tratamiento de las comunicaciones a nivel de enlace, los </a:t>
            </a:r>
            <a:r>
              <a:rPr lang="es" sz="1800" b="1" dirty="0"/>
              <a:t>NIC</a:t>
            </a:r>
            <a:r>
              <a:rPr lang="es" sz="1800" dirty="0"/>
              <a:t> llevan asociada una </a:t>
            </a:r>
            <a:r>
              <a:rPr lang="es" sz="1800" b="1" dirty="0"/>
              <a:t>dirección física</a:t>
            </a:r>
            <a:r>
              <a:rPr lang="es" sz="1800" dirty="0"/>
              <a:t>, o dirección hardware, llamada </a:t>
            </a:r>
            <a:r>
              <a:rPr lang="es" sz="1800" b="1" dirty="0"/>
              <a:t>MAC</a:t>
            </a:r>
            <a:r>
              <a:rPr lang="es" sz="1800" dirty="0"/>
              <a:t>, que viene programada de serie por el fabricante del NIC, y que identifica al adaptador de red a </a:t>
            </a:r>
            <a:r>
              <a:rPr lang="es" sz="1800" b="1" dirty="0"/>
              <a:t>nivel mundial.</a:t>
            </a:r>
            <a:endParaRPr sz="1800" b="1" dirty="0"/>
          </a:p>
          <a:p>
            <a:pPr marL="0" lvl="0" indent="0" algn="l" rtl="0">
              <a:spcBef>
                <a:spcPts val="600"/>
              </a:spcBef>
              <a:spcAft>
                <a:spcPts val="0"/>
              </a:spcAft>
              <a:buNone/>
            </a:pPr>
            <a:r>
              <a:rPr lang="es" sz="1800" dirty="0"/>
              <a:t>Veamos la estructura de la MAC con un ejemplo:</a:t>
            </a:r>
            <a:endParaRPr sz="1800" dirty="0"/>
          </a:p>
          <a:p>
            <a:pPr marL="0" lvl="0" indent="0" algn="ctr" rtl="0">
              <a:spcBef>
                <a:spcPts val="600"/>
              </a:spcBef>
              <a:spcAft>
                <a:spcPts val="0"/>
              </a:spcAft>
              <a:buNone/>
            </a:pPr>
            <a:r>
              <a:rPr lang="es" b="1" dirty="0">
                <a:solidFill>
                  <a:schemeClr val="accent5"/>
                </a:solidFill>
              </a:rPr>
              <a:t>01</a:t>
            </a:r>
            <a:r>
              <a:rPr lang="es" b="1" dirty="0"/>
              <a:t>:</a:t>
            </a:r>
            <a:r>
              <a:rPr lang="es" b="1" dirty="0">
                <a:solidFill>
                  <a:schemeClr val="accent5"/>
                </a:solidFill>
              </a:rPr>
              <a:t>1F</a:t>
            </a:r>
            <a:r>
              <a:rPr lang="es" b="1" dirty="0"/>
              <a:t>:</a:t>
            </a:r>
            <a:r>
              <a:rPr lang="es" b="1" dirty="0">
                <a:solidFill>
                  <a:schemeClr val="accent5"/>
                </a:solidFill>
              </a:rPr>
              <a:t>D0</a:t>
            </a:r>
            <a:r>
              <a:rPr lang="es" b="1" dirty="0"/>
              <a:t>:</a:t>
            </a:r>
            <a:r>
              <a:rPr lang="es" b="1" dirty="0">
                <a:solidFill>
                  <a:schemeClr val="accent3"/>
                </a:solidFill>
              </a:rPr>
              <a:t>C8</a:t>
            </a:r>
            <a:r>
              <a:rPr lang="es" b="1" dirty="0"/>
              <a:t>:</a:t>
            </a:r>
            <a:r>
              <a:rPr lang="es" b="1" dirty="0">
                <a:solidFill>
                  <a:schemeClr val="accent3"/>
                </a:solidFill>
              </a:rPr>
              <a:t>D6</a:t>
            </a:r>
            <a:r>
              <a:rPr lang="es" b="1" dirty="0"/>
              <a:t>:</a:t>
            </a:r>
            <a:r>
              <a:rPr lang="es" b="1" dirty="0">
                <a:solidFill>
                  <a:schemeClr val="accent3"/>
                </a:solidFill>
              </a:rPr>
              <a:t>6E</a:t>
            </a:r>
            <a:endParaRPr b="1" dirty="0">
              <a:solidFill>
                <a:schemeClr val="accent3"/>
              </a:solidFill>
            </a:endParaRPr>
          </a:p>
          <a:p>
            <a:pPr marL="0" lvl="0" indent="0" algn="ctr" rtl="0">
              <a:spcBef>
                <a:spcPts val="600"/>
              </a:spcBef>
              <a:spcAft>
                <a:spcPts val="0"/>
              </a:spcAft>
              <a:buNone/>
            </a:pPr>
            <a:r>
              <a:rPr lang="es" sz="1400" b="1" dirty="0">
                <a:solidFill>
                  <a:schemeClr val="accent5"/>
                </a:solidFill>
              </a:rPr>
              <a:t>Vendor ID</a:t>
            </a:r>
            <a:r>
              <a:rPr lang="es" sz="1400" b="1" dirty="0"/>
              <a:t> </a:t>
            </a:r>
            <a:r>
              <a:rPr lang="es" sz="1400" dirty="0"/>
              <a:t>(identificador del fabricante)</a:t>
            </a:r>
            <a:r>
              <a:rPr lang="es" sz="1400" b="1" dirty="0"/>
              <a:t> : </a:t>
            </a:r>
            <a:r>
              <a:rPr lang="es" sz="1400" b="1" dirty="0">
                <a:solidFill>
                  <a:schemeClr val="accent3"/>
                </a:solidFill>
              </a:rPr>
              <a:t>Device ID</a:t>
            </a:r>
            <a:r>
              <a:rPr lang="es" sz="1400" b="1" dirty="0"/>
              <a:t> </a:t>
            </a:r>
            <a:r>
              <a:rPr lang="es" sz="1400" dirty="0"/>
              <a:t>(identificador del dispositivo)</a:t>
            </a:r>
            <a:endParaRPr sz="1400" dirty="0"/>
          </a:p>
          <a:p>
            <a:pPr marL="0" lvl="0" indent="0" algn="ctr" rtl="0">
              <a:spcBef>
                <a:spcPts val="600"/>
              </a:spcBef>
              <a:spcAft>
                <a:spcPts val="0"/>
              </a:spcAft>
              <a:buNone/>
            </a:pPr>
            <a:endParaRPr sz="1400" dirty="0"/>
          </a:p>
          <a:p>
            <a:pPr marL="0" lvl="0" indent="0" algn="l" rtl="0">
              <a:spcBef>
                <a:spcPts val="600"/>
              </a:spcBef>
              <a:spcAft>
                <a:spcPts val="0"/>
              </a:spcAft>
              <a:buNone/>
            </a:pPr>
            <a:r>
              <a:rPr lang="es" sz="1800" dirty="0"/>
              <a:t>En este caso, el código </a:t>
            </a:r>
            <a:r>
              <a:rPr lang="es" sz="1800" b="1" dirty="0"/>
              <a:t>01:1F:D0</a:t>
            </a:r>
            <a:r>
              <a:rPr lang="es" sz="1800" dirty="0"/>
              <a:t> corresponde al fabricante GIGA-BYTE TECHNOLOGY CO. (se pueden consultar en la siguiente página web: </a:t>
            </a:r>
            <a:r>
              <a:rPr lang="es" sz="1800" u="sng" dirty="0">
                <a:solidFill>
                  <a:schemeClr val="hlink"/>
                </a:solidFill>
                <a:hlinkClick r:id="rId3"/>
              </a:rPr>
              <a:t>http://www.coffer.com/mac_find/</a:t>
            </a:r>
            <a:r>
              <a:rPr lang="es" sz="1800" dirty="0"/>
              <a:t>).</a:t>
            </a:r>
            <a:endParaRPr sz="1800" dirty="0"/>
          </a:p>
          <a:p>
            <a:pPr marL="0" lvl="0" indent="0" algn="l" rtl="0">
              <a:spcBef>
                <a:spcPts val="600"/>
              </a:spcBef>
              <a:spcAft>
                <a:spcPts val="0"/>
              </a:spcAft>
              <a:buNone/>
            </a:pPr>
            <a:endParaRPr sz="1800" dirty="0"/>
          </a:p>
          <a:p>
            <a:pPr marL="0" lvl="0" indent="0" algn="l" rtl="0">
              <a:spcBef>
                <a:spcPts val="600"/>
              </a:spcBef>
              <a:spcAft>
                <a:spcPts val="0"/>
              </a:spcAft>
              <a:buNone/>
            </a:pPr>
            <a:r>
              <a:rPr lang="es" sz="1800" dirty="0"/>
              <a:t>Por desgracia, la MAC no nos permite realizar el seguimiento o el encaminamiento de paquetes de datos en una red, sólo sirve para, a nivel hardware, </a:t>
            </a:r>
            <a:r>
              <a:rPr lang="es" sz="1800" b="1" dirty="0">
                <a:solidFill>
                  <a:schemeClr val="accent2"/>
                </a:solidFill>
              </a:rPr>
              <a:t>controlar el acceso del NIC a los medios de transmisión</a:t>
            </a:r>
            <a:r>
              <a:rPr lang="es" sz="1800" dirty="0"/>
              <a:t>.</a:t>
            </a:r>
            <a:endParaRPr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3.2. MAC (Media Access Control)</a:t>
            </a:r>
            <a:endParaRPr/>
          </a:p>
        </p:txBody>
      </p:sp>
      <p:pic>
        <p:nvPicPr>
          <p:cNvPr id="47" name="Google Shape;47;p11"/>
          <p:cNvPicPr preferRelativeResize="0"/>
          <p:nvPr/>
        </p:nvPicPr>
        <p:blipFill>
          <a:blip r:embed="rId3">
            <a:alphaModFix/>
          </a:blip>
          <a:stretch>
            <a:fillRect/>
          </a:stretch>
        </p:blipFill>
        <p:spPr>
          <a:xfrm>
            <a:off x="457200" y="1417638"/>
            <a:ext cx="4691496" cy="5224650"/>
          </a:xfrm>
          <a:prstGeom prst="rect">
            <a:avLst/>
          </a:prstGeom>
          <a:noFill/>
          <a:ln>
            <a:noFill/>
          </a:ln>
        </p:spPr>
      </p:pic>
      <p:sp>
        <p:nvSpPr>
          <p:cNvPr id="48" name="Google Shape;48;p11"/>
          <p:cNvSpPr txBox="1">
            <a:spLocks noGrp="1"/>
          </p:cNvSpPr>
          <p:nvPr>
            <p:ph type="body" idx="1"/>
          </p:nvPr>
        </p:nvSpPr>
        <p:spPr>
          <a:xfrm>
            <a:off x="5283985" y="1411730"/>
            <a:ext cx="3402900" cy="51561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En Windows, el comando </a:t>
            </a:r>
            <a:r>
              <a:rPr lang="es" sz="1800" b="1">
                <a:solidFill>
                  <a:schemeClr val="accent1"/>
                </a:solidFill>
                <a:latin typeface="Consolas"/>
                <a:ea typeface="Consolas"/>
                <a:cs typeface="Consolas"/>
                <a:sym typeface="Consolas"/>
              </a:rPr>
              <a:t>ipconfig /all</a:t>
            </a:r>
            <a:r>
              <a:rPr lang="es" sz="1800"/>
              <a:t> nos muestra información de todos los adaptadores instalados en el equipo. Entre esa información está la </a:t>
            </a:r>
            <a:r>
              <a:rPr lang="es" sz="1800" b="1">
                <a:solidFill>
                  <a:schemeClr val="accent2"/>
                </a:solidFill>
              </a:rPr>
              <a:t>dirección física</a:t>
            </a:r>
            <a:r>
              <a:rPr lang="es" sz="1800"/>
              <a:t>, que es la MAC del adaptador.</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a:t>En Linux, el comando que se emplea es </a:t>
            </a:r>
            <a:r>
              <a:rPr lang="es" sz="1800" b="1">
                <a:solidFill>
                  <a:schemeClr val="accent1"/>
                </a:solidFill>
                <a:latin typeface="Consolas"/>
                <a:ea typeface="Consolas"/>
                <a:cs typeface="Consolas"/>
                <a:sym typeface="Consolas"/>
              </a:rPr>
              <a:t>ifconfig</a:t>
            </a:r>
            <a:r>
              <a:rPr lang="es" sz="1800"/>
              <a:t>, con resultados similares.</a:t>
            </a:r>
            <a:endParaRPr sz="1800"/>
          </a:p>
          <a:p>
            <a:pPr marL="0" lvl="0" indent="0" algn="l" rtl="0">
              <a:spcBef>
                <a:spcPts val="600"/>
              </a:spcBef>
              <a:spcAft>
                <a:spcPts val="0"/>
              </a:spcAft>
              <a:buNone/>
            </a:pPr>
            <a:endParaRPr sz="1800"/>
          </a:p>
          <a:p>
            <a:pPr marL="0" lvl="0" indent="0" algn="l" rtl="0">
              <a:spcBef>
                <a:spcPts val="600"/>
              </a:spcBef>
              <a:spcAft>
                <a:spcPts val="0"/>
              </a:spcAft>
              <a:buNone/>
            </a:pPr>
            <a:endParaRPr sz="1800"/>
          </a:p>
          <a:p>
            <a:pPr marL="0" lvl="0" indent="0" algn="l" rtl="0">
              <a:spcBef>
                <a:spcPts val="600"/>
              </a:spcBef>
              <a:spcAft>
                <a:spcPts val="0"/>
              </a:spcAft>
              <a:buNone/>
            </a:pP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2"/>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3.2. IP (Internet Protocol)</a:t>
            </a:r>
            <a:endParaRPr/>
          </a:p>
        </p:txBody>
      </p:sp>
      <p:sp>
        <p:nvSpPr>
          <p:cNvPr id="54" name="Google Shape;54;p12"/>
          <p:cNvSpPr txBox="1">
            <a:spLocks noGrp="1"/>
          </p:cNvSpPr>
          <p:nvPr>
            <p:ph type="body" idx="1"/>
          </p:nvPr>
        </p:nvSpPr>
        <p:spPr>
          <a:xfrm>
            <a:off x="457200" y="1600200"/>
            <a:ext cx="8229600" cy="16848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Para organizar el tráfico de paquetes por una red se requiere de un </a:t>
            </a:r>
            <a:r>
              <a:rPr lang="es" sz="1800" b="1" dirty="0"/>
              <a:t>protocolo</a:t>
            </a:r>
            <a:r>
              <a:rPr lang="es" sz="1800" dirty="0"/>
              <a:t> para el </a:t>
            </a:r>
            <a:r>
              <a:rPr lang="es" sz="1800" b="1" dirty="0"/>
              <a:t>nivel de red</a:t>
            </a:r>
            <a:r>
              <a:rPr lang="es" sz="1800" dirty="0"/>
              <a:t>.</a:t>
            </a:r>
            <a:endParaRPr sz="1800" dirty="0"/>
          </a:p>
          <a:p>
            <a:pPr marL="0" lvl="0" indent="0" algn="l" rtl="0">
              <a:spcBef>
                <a:spcPts val="600"/>
              </a:spcBef>
              <a:spcAft>
                <a:spcPts val="0"/>
              </a:spcAft>
              <a:buNone/>
            </a:pPr>
            <a:r>
              <a:rPr lang="es" sz="1800" dirty="0"/>
              <a:t>En esta unidad trabajaremos el </a:t>
            </a:r>
            <a:r>
              <a:rPr lang="es" sz="1800" b="1" dirty="0"/>
              <a:t>protocolo IP </a:t>
            </a:r>
            <a:r>
              <a:rPr lang="es" sz="1800" dirty="0"/>
              <a:t>(</a:t>
            </a:r>
            <a:r>
              <a:rPr lang="es" sz="1800" b="1" dirty="0"/>
              <a:t>Internet Protocol</a:t>
            </a:r>
            <a:r>
              <a:rPr lang="es" sz="1800" dirty="0"/>
              <a:t>, protocolo de </a:t>
            </a:r>
            <a:r>
              <a:rPr lang="es" sz="1800" dirty="0" smtClean="0"/>
              <a:t>internet), </a:t>
            </a:r>
            <a:r>
              <a:rPr lang="es" sz="1800" dirty="0"/>
              <a:t>que se encarga de la entrega no confiable de paquetes utilizando técnicas de encaminamiento (o </a:t>
            </a:r>
            <a:r>
              <a:rPr lang="es" sz="1800" b="1" dirty="0"/>
              <a:t>enrutamiento</a:t>
            </a:r>
            <a:r>
              <a:rPr lang="es" sz="1800" dirty="0"/>
              <a:t>). Luego veremos qué es ésto.</a:t>
            </a:r>
            <a:endParaRPr sz="1800" dirty="0"/>
          </a:p>
          <a:p>
            <a:pPr marL="0" lvl="0" indent="0" algn="l" rtl="0">
              <a:spcBef>
                <a:spcPts val="600"/>
              </a:spcBef>
              <a:spcAft>
                <a:spcPts val="0"/>
              </a:spcAft>
              <a:buNone/>
            </a:pPr>
            <a:endParaRPr sz="1800" dirty="0"/>
          </a:p>
        </p:txBody>
      </p:sp>
      <p:pic>
        <p:nvPicPr>
          <p:cNvPr id="55" name="Google Shape;55;p12"/>
          <p:cNvPicPr preferRelativeResize="0"/>
          <p:nvPr/>
        </p:nvPicPr>
        <p:blipFill>
          <a:blip r:embed="rId3">
            <a:alphaModFix/>
          </a:blip>
          <a:stretch>
            <a:fillRect/>
          </a:stretch>
        </p:blipFill>
        <p:spPr>
          <a:xfrm>
            <a:off x="542725" y="3366888"/>
            <a:ext cx="4229100" cy="2847975"/>
          </a:xfrm>
          <a:prstGeom prst="rect">
            <a:avLst/>
          </a:prstGeom>
          <a:noFill/>
          <a:ln>
            <a:noFill/>
          </a:ln>
        </p:spPr>
      </p:pic>
      <p:sp>
        <p:nvSpPr>
          <p:cNvPr id="56" name="Google Shape;56;p12"/>
          <p:cNvSpPr txBox="1"/>
          <p:nvPr/>
        </p:nvSpPr>
        <p:spPr>
          <a:xfrm>
            <a:off x="4917313" y="3285000"/>
            <a:ext cx="3817200" cy="3189600"/>
          </a:xfrm>
          <a:prstGeom prst="rect">
            <a:avLst/>
          </a:prstGeom>
          <a:noFill/>
          <a:ln>
            <a:noFill/>
          </a:ln>
        </p:spPr>
        <p:txBody>
          <a:bodyPr spcFirstLastPara="1" wrap="square" lIns="91425" tIns="91425" rIns="91425" bIns="91425" anchor="ctr" anchorCtr="0">
            <a:noAutofit/>
          </a:bodyPr>
          <a:lstStyle/>
          <a:p>
            <a:pPr marL="0" lvl="0" indent="0" algn="l" rtl="0">
              <a:spcBef>
                <a:spcPts val="600"/>
              </a:spcBef>
              <a:spcAft>
                <a:spcPts val="0"/>
              </a:spcAft>
              <a:buNone/>
            </a:pPr>
            <a:r>
              <a:rPr lang="es" sz="1800" dirty="0"/>
              <a:t>Para que IP funcione, es necesario que los equipos de una red tengan una </a:t>
            </a:r>
            <a:r>
              <a:rPr lang="es" sz="1800" b="1" dirty="0">
                <a:solidFill>
                  <a:schemeClr val="accent1"/>
                </a:solidFill>
              </a:rPr>
              <a:t>dirección IP</a:t>
            </a:r>
            <a:r>
              <a:rPr lang="es" sz="1800" dirty="0"/>
              <a:t>, que identifica jerárquicamente a un equipo dentro de una red TCP/IP.</a:t>
            </a:r>
            <a:endParaRPr sz="1800" dirty="0"/>
          </a:p>
          <a:p>
            <a:pPr marL="0" lvl="0" indent="0" algn="l" rtl="0">
              <a:spcBef>
                <a:spcPts val="600"/>
              </a:spcBef>
              <a:spcAft>
                <a:spcPts val="0"/>
              </a:spcAft>
              <a:buNone/>
            </a:pPr>
            <a:r>
              <a:rPr lang="es" sz="1800" dirty="0"/>
              <a:t>En la imagen vemos como las direcciones son distintas entre sí. Si en una misma red hubiesen dos equipos con direcciones iguales se provocaría un </a:t>
            </a:r>
            <a:r>
              <a:rPr lang="es" sz="1800" b="1" dirty="0">
                <a:solidFill>
                  <a:schemeClr val="accent3"/>
                </a:solidFill>
              </a:rPr>
              <a:t>conflicto de IP</a:t>
            </a:r>
            <a:r>
              <a:rPr lang="es" sz="1800" dirty="0"/>
              <a:t>.</a:t>
            </a:r>
            <a:endParaRPr sz="1800" dirty="0"/>
          </a:p>
          <a:p>
            <a:pPr marL="0" lvl="0" indent="0" algn="l" rtl="0">
              <a:spcBef>
                <a:spcPts val="0"/>
              </a:spcBef>
              <a:spcAft>
                <a:spcPts val="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3.3. Direcciones IP</a:t>
            </a:r>
            <a:endParaRPr/>
          </a:p>
          <a:p>
            <a:pPr marL="0" lvl="0" indent="0" algn="l" rtl="0">
              <a:spcBef>
                <a:spcPts val="0"/>
              </a:spcBef>
              <a:spcAft>
                <a:spcPts val="0"/>
              </a:spcAft>
              <a:buNone/>
            </a:pPr>
            <a:r>
              <a:rPr lang="es" sz="1800">
                <a:solidFill>
                  <a:schemeClr val="dk2"/>
                </a:solidFill>
              </a:rPr>
              <a:t>3.3.1. Estructura</a:t>
            </a:r>
            <a:endParaRPr/>
          </a:p>
        </p:txBody>
      </p:sp>
      <p:sp>
        <p:nvSpPr>
          <p:cNvPr id="62" name="Google Shape;62;p1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Las direcciones </a:t>
            </a:r>
            <a:r>
              <a:rPr lang="es" sz="1800" b="1" dirty="0"/>
              <a:t>IPv4</a:t>
            </a:r>
            <a:r>
              <a:rPr lang="es" sz="1800" dirty="0"/>
              <a:t> (versión actual del protocolo IP, pero que en un tiempo será sustituida por la v6) tienen la siguiente estructura:</a:t>
            </a:r>
            <a:endParaRPr sz="1800" dirty="0"/>
          </a:p>
          <a:p>
            <a:pPr marL="0" lvl="0" indent="0" algn="ctr" rtl="0">
              <a:spcBef>
                <a:spcPts val="600"/>
              </a:spcBef>
              <a:spcAft>
                <a:spcPts val="0"/>
              </a:spcAft>
              <a:buNone/>
            </a:pPr>
            <a:r>
              <a:rPr lang="es" sz="3600" b="1" dirty="0">
                <a:solidFill>
                  <a:schemeClr val="accent1"/>
                </a:solidFill>
              </a:rPr>
              <a:t>192</a:t>
            </a:r>
            <a:r>
              <a:rPr lang="es" sz="4800" b="1" dirty="0"/>
              <a:t>.</a:t>
            </a:r>
            <a:r>
              <a:rPr lang="es" sz="3600" b="1" dirty="0">
                <a:solidFill>
                  <a:schemeClr val="accent6"/>
                </a:solidFill>
              </a:rPr>
              <a:t>168</a:t>
            </a:r>
            <a:r>
              <a:rPr lang="es" sz="4800" b="1" dirty="0"/>
              <a:t>.</a:t>
            </a:r>
            <a:r>
              <a:rPr lang="es" sz="3600" b="1" dirty="0">
                <a:solidFill>
                  <a:schemeClr val="accent3"/>
                </a:solidFill>
              </a:rPr>
              <a:t>0</a:t>
            </a:r>
            <a:r>
              <a:rPr lang="es" sz="4800" b="1" dirty="0"/>
              <a:t>.</a:t>
            </a:r>
            <a:r>
              <a:rPr lang="es" sz="3600" b="1" dirty="0">
                <a:solidFill>
                  <a:schemeClr val="accent5"/>
                </a:solidFill>
              </a:rPr>
              <a:t>75</a:t>
            </a:r>
            <a:endParaRPr sz="3600" b="1" dirty="0">
              <a:solidFill>
                <a:schemeClr val="accent5"/>
              </a:solidFill>
            </a:endParaRPr>
          </a:p>
          <a:p>
            <a:pPr marL="0" lvl="0" indent="0" algn="ctr" rtl="0">
              <a:spcBef>
                <a:spcPts val="600"/>
              </a:spcBef>
              <a:spcAft>
                <a:spcPts val="0"/>
              </a:spcAft>
              <a:buNone/>
            </a:pPr>
            <a:r>
              <a:rPr lang="es" sz="1800" b="1" dirty="0">
                <a:solidFill>
                  <a:schemeClr val="accent1"/>
                </a:solidFill>
              </a:rPr>
              <a:t>Octeto_1</a:t>
            </a:r>
            <a:r>
              <a:rPr lang="es" sz="1800" b="1" dirty="0"/>
              <a:t>.</a:t>
            </a:r>
            <a:r>
              <a:rPr lang="es" sz="1800" b="1" dirty="0">
                <a:solidFill>
                  <a:schemeClr val="accent6"/>
                </a:solidFill>
              </a:rPr>
              <a:t>Octeto_2</a:t>
            </a:r>
            <a:r>
              <a:rPr lang="es" sz="1800" b="1" dirty="0"/>
              <a:t>.</a:t>
            </a:r>
            <a:r>
              <a:rPr lang="es" sz="1800" b="1" dirty="0">
                <a:solidFill>
                  <a:schemeClr val="accent3"/>
                </a:solidFill>
              </a:rPr>
              <a:t>Octeto_3</a:t>
            </a:r>
            <a:r>
              <a:rPr lang="es" sz="1800" b="1" dirty="0"/>
              <a:t>.</a:t>
            </a:r>
            <a:r>
              <a:rPr lang="es" sz="1800" b="1" dirty="0">
                <a:solidFill>
                  <a:schemeClr val="accent5"/>
                </a:solidFill>
              </a:rPr>
              <a:t>Octeto_4</a:t>
            </a:r>
            <a:endParaRPr sz="1800" b="1" dirty="0">
              <a:solidFill>
                <a:schemeClr val="accent5"/>
              </a:solidFill>
            </a:endParaRPr>
          </a:p>
          <a:p>
            <a:pPr marL="0" lvl="0" indent="0" algn="l" rtl="0">
              <a:spcBef>
                <a:spcPts val="600"/>
              </a:spcBef>
              <a:spcAft>
                <a:spcPts val="0"/>
              </a:spcAft>
              <a:buNone/>
            </a:pPr>
            <a:endParaRPr sz="1800" b="1" dirty="0">
              <a:solidFill>
                <a:schemeClr val="accent5"/>
              </a:solidFill>
            </a:endParaRPr>
          </a:p>
          <a:p>
            <a:pPr marL="0" lvl="0" indent="0" algn="l" rtl="0">
              <a:spcBef>
                <a:spcPts val="600"/>
              </a:spcBef>
              <a:spcAft>
                <a:spcPts val="0"/>
              </a:spcAft>
              <a:buNone/>
            </a:pPr>
            <a:r>
              <a:rPr lang="es" sz="1800" dirty="0">
                <a:solidFill>
                  <a:schemeClr val="dk1"/>
                </a:solidFill>
              </a:rPr>
              <a:t>Cada número es un octeto (8 bits) que se suele representar con un número en decimal. Por lo tanto, cada octeto de la dirección IP será un número que podrá tomar un valor </a:t>
            </a:r>
            <a:r>
              <a:rPr lang="es" sz="1800" b="1" dirty="0">
                <a:solidFill>
                  <a:schemeClr val="accent1"/>
                </a:solidFill>
              </a:rPr>
              <a:t>entre 0 y 255</a:t>
            </a:r>
            <a:r>
              <a:rPr lang="es" sz="1800" dirty="0">
                <a:solidFill>
                  <a:schemeClr val="dk1"/>
                </a:solidFill>
              </a:rPr>
              <a:t> (o sea, 256 valores posibles).</a:t>
            </a:r>
            <a:endParaRPr sz="1800" dirty="0">
              <a:solidFill>
                <a:schemeClr val="dk1"/>
              </a:solidFill>
            </a:endParaRPr>
          </a:p>
          <a:p>
            <a:pPr marL="0" lvl="0" indent="0" algn="l" rtl="0">
              <a:spcBef>
                <a:spcPts val="600"/>
              </a:spcBef>
              <a:spcAft>
                <a:spcPts val="0"/>
              </a:spcAft>
              <a:buNone/>
            </a:pPr>
            <a:endParaRPr sz="1800" dirty="0">
              <a:solidFill>
                <a:schemeClr val="dk1"/>
              </a:solidFill>
            </a:endParaRPr>
          </a:p>
          <a:p>
            <a:pPr marL="0" lvl="0" indent="0" algn="l" rtl="0">
              <a:spcBef>
                <a:spcPts val="600"/>
              </a:spcBef>
              <a:spcAft>
                <a:spcPts val="0"/>
              </a:spcAft>
              <a:buNone/>
            </a:pPr>
            <a:r>
              <a:rPr lang="es" sz="1800" dirty="0">
                <a:solidFill>
                  <a:schemeClr val="dk1"/>
                </a:solidFill>
              </a:rPr>
              <a:t>También se puede representar en binario, en bloques de 8 bits separados por puntos:</a:t>
            </a:r>
            <a:endParaRPr sz="1800" dirty="0">
              <a:solidFill>
                <a:schemeClr val="dk1"/>
              </a:solidFill>
            </a:endParaRPr>
          </a:p>
          <a:p>
            <a:pPr marL="0" lvl="0" indent="0" algn="ctr" rtl="0">
              <a:spcBef>
                <a:spcPts val="600"/>
              </a:spcBef>
              <a:spcAft>
                <a:spcPts val="0"/>
              </a:spcAft>
              <a:buNone/>
            </a:pPr>
            <a:r>
              <a:rPr lang="es" b="1" dirty="0">
                <a:solidFill>
                  <a:schemeClr val="accent1"/>
                </a:solidFill>
              </a:rPr>
              <a:t>11000000</a:t>
            </a:r>
            <a:r>
              <a:rPr lang="es" b="1" dirty="0">
                <a:solidFill>
                  <a:schemeClr val="dk1"/>
                </a:solidFill>
              </a:rPr>
              <a:t>.</a:t>
            </a:r>
            <a:r>
              <a:rPr lang="es" b="1" dirty="0">
                <a:solidFill>
                  <a:schemeClr val="accent6"/>
                </a:solidFill>
              </a:rPr>
              <a:t>10101000</a:t>
            </a:r>
            <a:r>
              <a:rPr lang="es" b="1" dirty="0">
                <a:solidFill>
                  <a:schemeClr val="dk1"/>
                </a:solidFill>
              </a:rPr>
              <a:t>.</a:t>
            </a:r>
            <a:r>
              <a:rPr lang="es" b="1" dirty="0">
                <a:solidFill>
                  <a:schemeClr val="accent3"/>
                </a:solidFill>
              </a:rPr>
              <a:t>00000000</a:t>
            </a:r>
            <a:r>
              <a:rPr lang="es" b="1" dirty="0">
                <a:solidFill>
                  <a:schemeClr val="dk1"/>
                </a:solidFill>
              </a:rPr>
              <a:t>.</a:t>
            </a:r>
            <a:r>
              <a:rPr lang="es" b="1" dirty="0">
                <a:solidFill>
                  <a:schemeClr val="accent5"/>
                </a:solidFill>
              </a:rPr>
              <a:t>01001011</a:t>
            </a:r>
            <a:endParaRPr b="1" dirty="0">
              <a:solidFill>
                <a:schemeClr val="accent5"/>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3.3. Direcciones IP</a:t>
            </a:r>
            <a:endParaRPr/>
          </a:p>
          <a:p>
            <a:pPr marL="0" lvl="0" indent="0" algn="l" rtl="0">
              <a:spcBef>
                <a:spcPts val="0"/>
              </a:spcBef>
              <a:spcAft>
                <a:spcPts val="0"/>
              </a:spcAft>
              <a:buNone/>
            </a:pPr>
            <a:r>
              <a:rPr lang="es" sz="1800">
                <a:solidFill>
                  <a:schemeClr val="dk2"/>
                </a:solidFill>
              </a:rPr>
              <a:t>3.3.2. Máscaras de subred</a:t>
            </a:r>
            <a:endParaRPr/>
          </a:p>
        </p:txBody>
      </p:sp>
      <p:sp>
        <p:nvSpPr>
          <p:cNvPr id="68" name="Google Shape;68;p14"/>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dirty="0"/>
              <a:t>Las direcciones IP, de forma similar a lo que ocurre con los números de teléfono, están organizadas jerárquicamente. La parte más a la izquierda de la dirección IP es lo que se llama el </a:t>
            </a:r>
            <a:r>
              <a:rPr lang="es" sz="1800" b="1" dirty="0">
                <a:solidFill>
                  <a:schemeClr val="accent1"/>
                </a:solidFill>
              </a:rPr>
              <a:t>identificador de red</a:t>
            </a:r>
            <a:r>
              <a:rPr lang="es" sz="1800" dirty="0"/>
              <a:t>, y la parte más a la derecha es el </a:t>
            </a:r>
            <a:r>
              <a:rPr lang="es" sz="1800" b="1" dirty="0">
                <a:solidFill>
                  <a:schemeClr val="accent3"/>
                </a:solidFill>
              </a:rPr>
              <a:t>identificador de equipo</a:t>
            </a:r>
            <a:r>
              <a:rPr lang="es" sz="1800" dirty="0"/>
              <a:t> dentro de esa red. Ejemplo:</a:t>
            </a:r>
            <a:endParaRPr sz="1800" dirty="0"/>
          </a:p>
          <a:p>
            <a:pPr marL="0" lvl="0" indent="0" algn="ctr" rtl="0">
              <a:spcBef>
                <a:spcPts val="600"/>
              </a:spcBef>
              <a:spcAft>
                <a:spcPts val="0"/>
              </a:spcAft>
              <a:buNone/>
            </a:pPr>
            <a:r>
              <a:rPr lang="es" sz="2400" b="1" dirty="0">
                <a:solidFill>
                  <a:schemeClr val="accent1"/>
                </a:solidFill>
              </a:rPr>
              <a:t>192</a:t>
            </a:r>
            <a:r>
              <a:rPr lang="es" sz="2400" b="1" dirty="0"/>
              <a:t>.</a:t>
            </a:r>
            <a:r>
              <a:rPr lang="es" sz="2400" b="1" dirty="0">
                <a:solidFill>
                  <a:schemeClr val="accent1"/>
                </a:solidFill>
              </a:rPr>
              <a:t>168</a:t>
            </a:r>
            <a:r>
              <a:rPr lang="es" sz="2400" b="1" dirty="0"/>
              <a:t>.</a:t>
            </a:r>
            <a:r>
              <a:rPr lang="es" sz="2400" b="1" dirty="0">
                <a:solidFill>
                  <a:schemeClr val="accent1"/>
                </a:solidFill>
              </a:rPr>
              <a:t>0</a:t>
            </a:r>
            <a:r>
              <a:rPr lang="es" sz="2400" b="1" dirty="0"/>
              <a:t>.</a:t>
            </a:r>
            <a:r>
              <a:rPr lang="es" sz="2400" b="1" dirty="0">
                <a:solidFill>
                  <a:schemeClr val="accent3"/>
                </a:solidFill>
              </a:rPr>
              <a:t>75</a:t>
            </a:r>
            <a:endParaRPr sz="2400" b="1" dirty="0">
              <a:solidFill>
                <a:schemeClr val="accent3"/>
              </a:solidFill>
            </a:endParaRPr>
          </a:p>
          <a:p>
            <a:pPr marL="0" lvl="0" indent="0" algn="ctr" rtl="0">
              <a:spcBef>
                <a:spcPts val="600"/>
              </a:spcBef>
              <a:spcAft>
                <a:spcPts val="0"/>
              </a:spcAft>
              <a:buNone/>
            </a:pPr>
            <a:r>
              <a:rPr lang="es" sz="1800" dirty="0"/>
              <a:t>(equipo número </a:t>
            </a:r>
            <a:r>
              <a:rPr lang="es" sz="1800" b="1" dirty="0">
                <a:solidFill>
                  <a:schemeClr val="accent3"/>
                </a:solidFill>
              </a:rPr>
              <a:t>75</a:t>
            </a:r>
            <a:r>
              <a:rPr lang="es" sz="1800" dirty="0"/>
              <a:t> de la red cuyo identificador es </a:t>
            </a:r>
            <a:r>
              <a:rPr lang="es" sz="1800" b="1" dirty="0">
                <a:solidFill>
                  <a:schemeClr val="accent1"/>
                </a:solidFill>
              </a:rPr>
              <a:t>192.168.0</a:t>
            </a:r>
            <a:r>
              <a:rPr lang="es" sz="1800" dirty="0"/>
              <a:t>)</a:t>
            </a:r>
            <a:endParaRPr sz="1800" dirty="0"/>
          </a:p>
          <a:p>
            <a:pPr marL="0" lvl="0" indent="0" algn="ctr" rtl="0">
              <a:spcBef>
                <a:spcPts val="600"/>
              </a:spcBef>
              <a:spcAft>
                <a:spcPts val="0"/>
              </a:spcAft>
              <a:buNone/>
            </a:pPr>
            <a:endParaRPr sz="1800" b="1" dirty="0"/>
          </a:p>
          <a:p>
            <a:pPr marL="0" lvl="0" indent="0" algn="ctr" rtl="0">
              <a:spcBef>
                <a:spcPts val="600"/>
              </a:spcBef>
              <a:spcAft>
                <a:spcPts val="0"/>
              </a:spcAft>
              <a:buNone/>
            </a:pPr>
            <a:r>
              <a:rPr lang="es" sz="1800" b="1" dirty="0">
                <a:solidFill>
                  <a:schemeClr val="accent6"/>
                </a:solidFill>
              </a:rPr>
              <a:t>Todos los equipos que formen parte de la misma red deben tener el mismo identificador de red, pero distintos identificadores de equipo.</a:t>
            </a:r>
            <a:endParaRPr sz="1800" b="1" dirty="0">
              <a:solidFill>
                <a:schemeClr val="accent6"/>
              </a:solidFill>
            </a:endParaRPr>
          </a:p>
          <a:p>
            <a:pPr marL="0" lvl="0" indent="0" algn="l" rtl="0">
              <a:spcBef>
                <a:spcPts val="600"/>
              </a:spcBef>
              <a:spcAft>
                <a:spcPts val="0"/>
              </a:spcAft>
              <a:buNone/>
            </a:pPr>
            <a:endParaRPr sz="1800" dirty="0"/>
          </a:p>
          <a:p>
            <a:pPr marL="0" lvl="0" indent="0" algn="l" rtl="0">
              <a:spcBef>
                <a:spcPts val="600"/>
              </a:spcBef>
              <a:spcAft>
                <a:spcPts val="0"/>
              </a:spcAft>
              <a:buNone/>
            </a:pPr>
            <a:r>
              <a:rPr lang="es" sz="1800" dirty="0"/>
              <a:t>La cantidad de octetos destinados al identificador de red y, por tanto, al de equipo, es una cantidad variable que depende de la </a:t>
            </a:r>
            <a:r>
              <a:rPr lang="es" sz="1800" b="1" dirty="0">
                <a:solidFill>
                  <a:schemeClr val="accent2"/>
                </a:solidFill>
              </a:rPr>
              <a:t>máscara de subred</a:t>
            </a:r>
            <a:r>
              <a:rPr lang="es" sz="1800" dirty="0"/>
              <a:t>: un </a:t>
            </a:r>
            <a:r>
              <a:rPr lang="es" sz="1800" b="1" dirty="0">
                <a:solidFill>
                  <a:schemeClr val="accent5"/>
                </a:solidFill>
              </a:rPr>
              <a:t>número-patrón similar a la IP en estructura</a:t>
            </a:r>
            <a:r>
              <a:rPr lang="es" sz="1800" dirty="0"/>
              <a:t> y que nos indica </a:t>
            </a:r>
            <a:r>
              <a:rPr lang="es" sz="1800" b="1" dirty="0"/>
              <a:t>qué parte de la IP es identificador de red y qué parte es identificador de equipo</a:t>
            </a:r>
            <a:r>
              <a:rPr lang="es" sz="1800" dirty="0"/>
              <a:t>.</a:t>
            </a:r>
            <a:endParaRPr sz="1800" dirty="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3.3. Direcciones IP</a:t>
            </a:r>
            <a:endParaRPr/>
          </a:p>
          <a:p>
            <a:pPr marL="0" lvl="0" indent="0" algn="l" rtl="0">
              <a:spcBef>
                <a:spcPts val="0"/>
              </a:spcBef>
              <a:spcAft>
                <a:spcPts val="0"/>
              </a:spcAft>
              <a:buNone/>
            </a:pPr>
            <a:r>
              <a:rPr lang="es" sz="1800">
                <a:solidFill>
                  <a:schemeClr val="dk2"/>
                </a:solidFill>
              </a:rPr>
              <a:t>3.3.2. Máscaras de subred</a:t>
            </a:r>
            <a:endParaRPr/>
          </a:p>
        </p:txBody>
      </p:sp>
      <p:sp>
        <p:nvSpPr>
          <p:cNvPr id="74" name="Google Shape;74;p15"/>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u="sng" dirty="0"/>
              <a:t>En esta unidad trabajaremos sólo con </a:t>
            </a:r>
            <a:r>
              <a:rPr lang="es" sz="1800" b="1" u="sng" dirty="0">
                <a:solidFill>
                  <a:schemeClr val="accent6"/>
                </a:solidFill>
              </a:rPr>
              <a:t>redes con clase</a:t>
            </a:r>
            <a:r>
              <a:rPr lang="es" sz="1800" dirty="0"/>
              <a:t>, es decir, los octetos de la máscara </a:t>
            </a:r>
            <a:r>
              <a:rPr lang="es" sz="1800" b="1" dirty="0"/>
              <a:t>sólo van a ser 0 ó 255</a:t>
            </a:r>
            <a:r>
              <a:rPr lang="es" sz="1800" dirty="0"/>
              <a:t>. </a:t>
            </a:r>
            <a:r>
              <a:rPr lang="es" sz="1800" u="sng" dirty="0"/>
              <a:t>En este caso</a:t>
            </a:r>
            <a:r>
              <a:rPr lang="es" sz="1800" dirty="0"/>
              <a:t>, los octetos de la IP que se correspondan con aquellos octetos de la máscara que lleven el valor 255 formarán el identificador de red, y los que lleven el valor 0 formarán el identificador de equipo.</a:t>
            </a:r>
            <a:endParaRPr sz="1800" dirty="0"/>
          </a:p>
          <a:p>
            <a:pPr marL="0" lvl="0" indent="0" algn="l" rtl="0">
              <a:spcBef>
                <a:spcPts val="600"/>
              </a:spcBef>
              <a:spcAft>
                <a:spcPts val="0"/>
              </a:spcAft>
              <a:buNone/>
            </a:pPr>
            <a:endParaRPr sz="1800" dirty="0"/>
          </a:p>
          <a:p>
            <a:pPr marL="0" lvl="0" indent="0" algn="l" rtl="0">
              <a:spcBef>
                <a:spcPts val="600"/>
              </a:spcBef>
              <a:spcAft>
                <a:spcPts val="0"/>
              </a:spcAft>
              <a:buNone/>
            </a:pPr>
            <a:r>
              <a:rPr lang="es" sz="1800" dirty="0"/>
              <a:t>Ejemplos de uso de máscaras de subred:</a:t>
            </a:r>
            <a:endParaRPr sz="1800" dirty="0"/>
          </a:p>
          <a:p>
            <a:pPr marL="0" lvl="0" indent="0" algn="l" rtl="0">
              <a:spcBef>
                <a:spcPts val="600"/>
              </a:spcBef>
              <a:spcAft>
                <a:spcPts val="0"/>
              </a:spcAft>
              <a:buNone/>
            </a:pPr>
            <a:r>
              <a:rPr lang="es" sz="1800" dirty="0">
                <a:solidFill>
                  <a:schemeClr val="dk1"/>
                </a:solidFill>
              </a:rPr>
              <a:t>IP: </a:t>
            </a:r>
            <a:r>
              <a:rPr lang="es" sz="1800" b="1" dirty="0">
                <a:solidFill>
                  <a:schemeClr val="accent1"/>
                </a:solidFill>
              </a:rPr>
              <a:t>80</a:t>
            </a:r>
            <a:r>
              <a:rPr lang="es" sz="1800" b="1" dirty="0">
                <a:solidFill>
                  <a:schemeClr val="dk1"/>
                </a:solidFill>
              </a:rPr>
              <a:t>.</a:t>
            </a:r>
            <a:r>
              <a:rPr lang="es" sz="1800" b="1" dirty="0">
                <a:solidFill>
                  <a:schemeClr val="accent3"/>
                </a:solidFill>
              </a:rPr>
              <a:t>9.108.62</a:t>
            </a:r>
            <a:r>
              <a:rPr lang="es" sz="1800" dirty="0">
                <a:solidFill>
                  <a:schemeClr val="dk1"/>
                </a:solidFill>
              </a:rPr>
              <a:t>		Máscara: </a:t>
            </a:r>
            <a:r>
              <a:rPr lang="es" sz="1800" b="1" dirty="0">
                <a:solidFill>
                  <a:schemeClr val="accent1"/>
                </a:solidFill>
              </a:rPr>
              <a:t>255</a:t>
            </a:r>
            <a:r>
              <a:rPr lang="es" sz="1800" b="1" dirty="0">
                <a:solidFill>
                  <a:schemeClr val="dk1"/>
                </a:solidFill>
              </a:rPr>
              <a:t>.</a:t>
            </a:r>
            <a:r>
              <a:rPr lang="es" sz="1800" b="1" dirty="0">
                <a:solidFill>
                  <a:schemeClr val="accent3"/>
                </a:solidFill>
              </a:rPr>
              <a:t>0.0.0</a:t>
            </a:r>
            <a:endParaRPr sz="1800" dirty="0"/>
          </a:p>
          <a:p>
            <a:pPr marL="0" lvl="0" indent="0" algn="l" rtl="0">
              <a:spcBef>
                <a:spcPts val="600"/>
              </a:spcBef>
              <a:spcAft>
                <a:spcPts val="0"/>
              </a:spcAft>
              <a:buNone/>
            </a:pPr>
            <a:r>
              <a:rPr lang="es" sz="1800" dirty="0">
                <a:solidFill>
                  <a:schemeClr val="dk1"/>
                </a:solidFill>
              </a:rPr>
              <a:t>IP: </a:t>
            </a:r>
            <a:r>
              <a:rPr lang="es" sz="1800" b="1" dirty="0">
                <a:solidFill>
                  <a:schemeClr val="accent1"/>
                </a:solidFill>
              </a:rPr>
              <a:t>172.16</a:t>
            </a:r>
            <a:r>
              <a:rPr lang="es" sz="1800" b="1" dirty="0">
                <a:solidFill>
                  <a:schemeClr val="dk1"/>
                </a:solidFill>
              </a:rPr>
              <a:t>.</a:t>
            </a:r>
            <a:r>
              <a:rPr lang="es" sz="1800" b="1" dirty="0">
                <a:solidFill>
                  <a:schemeClr val="accent3"/>
                </a:solidFill>
              </a:rPr>
              <a:t>35.107	</a:t>
            </a:r>
            <a:r>
              <a:rPr lang="es" sz="1800" dirty="0">
                <a:solidFill>
                  <a:schemeClr val="dk1"/>
                </a:solidFill>
              </a:rPr>
              <a:t>	Máscara: </a:t>
            </a:r>
            <a:r>
              <a:rPr lang="es" sz="1800" b="1" dirty="0">
                <a:solidFill>
                  <a:schemeClr val="accent1"/>
                </a:solidFill>
              </a:rPr>
              <a:t>255.255</a:t>
            </a:r>
            <a:r>
              <a:rPr lang="es" sz="1800" b="1" dirty="0">
                <a:solidFill>
                  <a:schemeClr val="dk1"/>
                </a:solidFill>
              </a:rPr>
              <a:t>.</a:t>
            </a:r>
            <a:r>
              <a:rPr lang="es" sz="1800" b="1" dirty="0">
                <a:solidFill>
                  <a:schemeClr val="accent3"/>
                </a:solidFill>
              </a:rPr>
              <a:t>0.0</a:t>
            </a:r>
            <a:endParaRPr sz="1800" b="1" dirty="0">
              <a:solidFill>
                <a:schemeClr val="accent3"/>
              </a:solidFill>
            </a:endParaRPr>
          </a:p>
          <a:p>
            <a:pPr marL="0" lvl="0" indent="0" algn="l" rtl="0">
              <a:spcBef>
                <a:spcPts val="600"/>
              </a:spcBef>
              <a:spcAft>
                <a:spcPts val="0"/>
              </a:spcAft>
              <a:buNone/>
            </a:pPr>
            <a:r>
              <a:rPr lang="es" sz="1800" dirty="0">
                <a:solidFill>
                  <a:schemeClr val="dk1"/>
                </a:solidFill>
              </a:rPr>
              <a:t>IP: </a:t>
            </a:r>
            <a:r>
              <a:rPr lang="es" sz="1800" b="1" dirty="0">
                <a:solidFill>
                  <a:schemeClr val="accent1"/>
                </a:solidFill>
              </a:rPr>
              <a:t>216.157.2</a:t>
            </a:r>
            <a:r>
              <a:rPr lang="es" sz="1800" b="1" dirty="0">
                <a:solidFill>
                  <a:schemeClr val="dk1"/>
                </a:solidFill>
              </a:rPr>
              <a:t>.</a:t>
            </a:r>
            <a:r>
              <a:rPr lang="es" sz="1800" b="1" dirty="0">
                <a:solidFill>
                  <a:schemeClr val="accent3"/>
                </a:solidFill>
              </a:rPr>
              <a:t>1</a:t>
            </a:r>
            <a:r>
              <a:rPr lang="es" sz="1800" b="1" dirty="0">
                <a:solidFill>
                  <a:schemeClr val="dk1"/>
                </a:solidFill>
              </a:rPr>
              <a:t>	</a:t>
            </a:r>
            <a:r>
              <a:rPr lang="es" sz="1800" dirty="0">
                <a:solidFill>
                  <a:schemeClr val="dk1"/>
                </a:solidFill>
              </a:rPr>
              <a:t>	Máscara: </a:t>
            </a:r>
            <a:r>
              <a:rPr lang="es" sz="1800" b="1" dirty="0">
                <a:solidFill>
                  <a:schemeClr val="accent1"/>
                </a:solidFill>
              </a:rPr>
              <a:t>255.255.255</a:t>
            </a:r>
            <a:r>
              <a:rPr lang="es" sz="1800" b="1" dirty="0">
                <a:solidFill>
                  <a:schemeClr val="dk1"/>
                </a:solidFill>
              </a:rPr>
              <a:t>.</a:t>
            </a:r>
            <a:r>
              <a:rPr lang="es" sz="1800" b="1" dirty="0">
                <a:solidFill>
                  <a:schemeClr val="accent3"/>
                </a:solidFill>
              </a:rPr>
              <a:t>0</a:t>
            </a:r>
            <a:endParaRPr sz="1800" b="1" dirty="0">
              <a:solidFill>
                <a:schemeClr val="accent3"/>
              </a:solidFill>
            </a:endParaRPr>
          </a:p>
          <a:p>
            <a:pPr marL="0" lvl="0" indent="0" algn="l" rtl="0">
              <a:spcBef>
                <a:spcPts val="600"/>
              </a:spcBef>
              <a:spcAft>
                <a:spcPts val="0"/>
              </a:spcAft>
              <a:buNone/>
            </a:pPr>
            <a:endParaRPr sz="1800" dirty="0">
              <a:solidFill>
                <a:schemeClr val="dk1"/>
              </a:solidFill>
            </a:endParaRPr>
          </a:p>
          <a:p>
            <a:pPr marL="0" lvl="0" indent="0" algn="l" rtl="0">
              <a:spcBef>
                <a:spcPts val="600"/>
              </a:spcBef>
              <a:spcAft>
                <a:spcPts val="0"/>
              </a:spcAft>
              <a:buNone/>
            </a:pPr>
            <a:r>
              <a:rPr lang="es" sz="1800" dirty="0">
                <a:solidFill>
                  <a:schemeClr val="dk1"/>
                </a:solidFill>
              </a:rPr>
              <a:t>Trabajaremos con </a:t>
            </a:r>
            <a:r>
              <a:rPr lang="es" sz="1800" b="1" dirty="0">
                <a:solidFill>
                  <a:schemeClr val="dk1"/>
                </a:solidFill>
              </a:rPr>
              <a:t>redes sin clase </a:t>
            </a:r>
            <a:r>
              <a:rPr lang="es" sz="1800" dirty="0">
                <a:solidFill>
                  <a:schemeClr val="dk1"/>
                </a:solidFill>
              </a:rPr>
              <a:t>(es decir, con máscaras de subred de longitud variable o VLSM) más adelante, en una unidad específica para ello.</a:t>
            </a:r>
            <a:endParaRPr sz="1800" dirty="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a:t>3.3. Direcciones IP</a:t>
            </a:r>
            <a:endParaRPr/>
          </a:p>
          <a:p>
            <a:pPr marL="0" lvl="0" indent="0" algn="l" rtl="0">
              <a:spcBef>
                <a:spcPts val="0"/>
              </a:spcBef>
              <a:spcAft>
                <a:spcPts val="0"/>
              </a:spcAft>
              <a:buNone/>
            </a:pPr>
            <a:r>
              <a:rPr lang="es" sz="1800">
                <a:solidFill>
                  <a:schemeClr val="dk2"/>
                </a:solidFill>
              </a:rPr>
              <a:t>3.3.2. Máscaras de subred</a:t>
            </a:r>
            <a:endParaRPr/>
          </a:p>
        </p:txBody>
      </p:sp>
      <p:sp>
        <p:nvSpPr>
          <p:cNvPr id="80" name="Google Shape;80;p16"/>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s" sz="1800"/>
              <a:t>Las direcciones con sus máscaras de subred se pueden expresar de varias formas:</a:t>
            </a:r>
            <a:endParaRPr sz="1800"/>
          </a:p>
          <a:p>
            <a:pPr marL="0" lvl="0" indent="0" algn="l" rtl="0">
              <a:spcBef>
                <a:spcPts val="600"/>
              </a:spcBef>
              <a:spcAft>
                <a:spcPts val="0"/>
              </a:spcAft>
              <a:buNone/>
            </a:pPr>
            <a:endParaRPr sz="1800"/>
          </a:p>
          <a:p>
            <a:pPr marL="0" lvl="0" indent="0" algn="l" rtl="0">
              <a:spcBef>
                <a:spcPts val="600"/>
              </a:spcBef>
              <a:spcAft>
                <a:spcPts val="0"/>
              </a:spcAft>
              <a:buNone/>
            </a:pPr>
            <a:r>
              <a:rPr lang="es" sz="1800" b="1">
                <a:solidFill>
                  <a:schemeClr val="accent1"/>
                </a:solidFill>
              </a:rPr>
              <a:t>a) notación decimal</a:t>
            </a:r>
            <a:r>
              <a:rPr lang="es" sz="1800"/>
              <a:t>, cuatro octetos decimales acompañando a la dirección IP:</a:t>
            </a:r>
            <a:endParaRPr sz="1800"/>
          </a:p>
          <a:p>
            <a:pPr marL="0" lvl="0" indent="0" algn="ctr" rtl="0">
              <a:spcBef>
                <a:spcPts val="600"/>
              </a:spcBef>
              <a:spcAft>
                <a:spcPts val="0"/>
              </a:spcAft>
              <a:buNone/>
            </a:pPr>
            <a:r>
              <a:rPr lang="es" sz="1800" b="1"/>
              <a:t>172.16.3.45 / 255.255.255.0</a:t>
            </a:r>
            <a:endParaRPr sz="1800" b="1"/>
          </a:p>
          <a:p>
            <a:pPr marL="0" lvl="0" indent="0" algn="l" rtl="0">
              <a:spcBef>
                <a:spcPts val="600"/>
              </a:spcBef>
              <a:spcAft>
                <a:spcPts val="0"/>
              </a:spcAft>
              <a:buNone/>
            </a:pPr>
            <a:endParaRPr sz="1800" b="1">
              <a:solidFill>
                <a:schemeClr val="accent1"/>
              </a:solidFill>
            </a:endParaRPr>
          </a:p>
          <a:p>
            <a:pPr marL="0" lvl="0" indent="0" algn="l" rtl="0">
              <a:spcBef>
                <a:spcPts val="600"/>
              </a:spcBef>
              <a:spcAft>
                <a:spcPts val="0"/>
              </a:spcAft>
              <a:buNone/>
            </a:pPr>
            <a:r>
              <a:rPr lang="es" sz="1800" b="1">
                <a:solidFill>
                  <a:schemeClr val="accent1"/>
                </a:solidFill>
              </a:rPr>
              <a:t>b) notación binaria</a:t>
            </a:r>
            <a:r>
              <a:rPr lang="es" sz="1800"/>
              <a:t>, octetos binarios separados por puntos (no suele usarse para representar, pero sí para hacer cálculos con ella):</a:t>
            </a:r>
            <a:endParaRPr sz="1800"/>
          </a:p>
          <a:p>
            <a:pPr marL="0" lvl="0" indent="0" algn="ctr" rtl="0">
              <a:spcBef>
                <a:spcPts val="600"/>
              </a:spcBef>
              <a:spcAft>
                <a:spcPts val="0"/>
              </a:spcAft>
              <a:buNone/>
            </a:pPr>
            <a:r>
              <a:rPr lang="es" sz="1800" b="1"/>
              <a:t>10101100.00010000.00000011.00101101</a:t>
            </a:r>
            <a:endParaRPr sz="1800" b="1"/>
          </a:p>
          <a:p>
            <a:pPr marL="0" lvl="0" indent="0" algn="ctr" rtl="0">
              <a:spcBef>
                <a:spcPts val="600"/>
              </a:spcBef>
              <a:spcAft>
                <a:spcPts val="0"/>
              </a:spcAft>
              <a:buNone/>
            </a:pPr>
            <a:r>
              <a:rPr lang="es" sz="1800" b="1"/>
              <a:t>11111111.11111111.11111111.00000000</a:t>
            </a:r>
            <a:endParaRPr sz="1800" b="1"/>
          </a:p>
          <a:p>
            <a:pPr marL="0" lvl="0" indent="0" algn="l" rtl="0">
              <a:spcBef>
                <a:spcPts val="600"/>
              </a:spcBef>
              <a:spcAft>
                <a:spcPts val="0"/>
              </a:spcAft>
              <a:buNone/>
            </a:pPr>
            <a:endParaRPr sz="1800" b="1">
              <a:solidFill>
                <a:schemeClr val="accent1"/>
              </a:solidFill>
            </a:endParaRPr>
          </a:p>
          <a:p>
            <a:pPr marL="0" lvl="0" indent="0" algn="l" rtl="0">
              <a:spcBef>
                <a:spcPts val="600"/>
              </a:spcBef>
              <a:spcAft>
                <a:spcPts val="0"/>
              </a:spcAft>
              <a:buNone/>
            </a:pPr>
            <a:r>
              <a:rPr lang="es" sz="1800" b="1">
                <a:solidFill>
                  <a:schemeClr val="accent1"/>
                </a:solidFill>
              </a:rPr>
              <a:t>c) notación prefija</a:t>
            </a:r>
            <a:r>
              <a:rPr lang="es" sz="1800"/>
              <a:t>, un número decimal que indica el número de "unos" que tendría la máscara de subred si la expresásemos en binario:</a:t>
            </a:r>
            <a:endParaRPr sz="1800"/>
          </a:p>
          <a:p>
            <a:pPr marL="0" lvl="0" indent="0" algn="ctr" rtl="0">
              <a:spcBef>
                <a:spcPts val="600"/>
              </a:spcBef>
              <a:spcAft>
                <a:spcPts val="0"/>
              </a:spcAft>
              <a:buNone/>
            </a:pPr>
            <a:r>
              <a:rPr lang="es" sz="1800" b="1"/>
              <a:t>172.16.3.45 / 24</a:t>
            </a:r>
            <a:endParaRPr sz="1800"/>
          </a:p>
        </p:txBody>
      </p:sp>
    </p:spTree>
  </p:cSld>
  <p:clrMapOvr>
    <a:masterClrMapping/>
  </p:clrMapOvr>
</p:sld>
</file>

<file path=ppt/theme/theme1.xml><?xml version="1.0" encoding="utf-8"?>
<a:theme xmlns:a="http://schemas.openxmlformats.org/drawingml/2006/main"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2621</Words>
  <Application>Microsoft Office PowerPoint</Application>
  <PresentationFormat>Presentación en pantalla (4:3)</PresentationFormat>
  <Paragraphs>211</Paragraphs>
  <Slides>27</Slides>
  <Notes>27</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27</vt:i4>
      </vt:variant>
    </vt:vector>
  </HeadingPairs>
  <TitlesOfParts>
    <vt:vector size="31" baseType="lpstr">
      <vt:lpstr>Arial</vt:lpstr>
      <vt:lpstr>Consolas</vt:lpstr>
      <vt:lpstr>Droid Sans</vt:lpstr>
      <vt:lpstr>Simple Light</vt:lpstr>
      <vt:lpstr>U.T. 3: EL NIVEL DE RED</vt:lpstr>
      <vt:lpstr>3.1. TCP/IP</vt:lpstr>
      <vt:lpstr>3.2. MAC (Media Access Control)</vt:lpstr>
      <vt:lpstr>3.2. MAC (Media Access Control)</vt:lpstr>
      <vt:lpstr>3.2. IP (Internet Protocol)</vt:lpstr>
      <vt:lpstr>3.3. Direcciones IP 3.3.1. Estructura</vt:lpstr>
      <vt:lpstr>3.3. Direcciones IP 3.3.2. Máscaras de subred</vt:lpstr>
      <vt:lpstr>3.3. Direcciones IP 3.3.2. Máscaras de subred</vt:lpstr>
      <vt:lpstr>3.3. Direcciones IP 3.3.2. Máscaras de subred</vt:lpstr>
      <vt:lpstr>3.3. Direcciones IP 3.3.3. Clases en redes IP</vt:lpstr>
      <vt:lpstr>3.3. Direcciones IP 3.3.4. Dirección de subred y dirección de difusión</vt:lpstr>
      <vt:lpstr>3.3. Direcciones IP 3.3.4. Dirección de subred y dirección de difusión</vt:lpstr>
      <vt:lpstr>3.3. Direcciones IP 3.3.5. Direcciones IP reservadas para redes privadas</vt:lpstr>
      <vt:lpstr>3.3. Direcciones IP 3.3.6. Direcciones IP reservadas para localhost</vt:lpstr>
      <vt:lpstr>3.4. Asignación de IP</vt:lpstr>
      <vt:lpstr>3.5. Encaminamiento 3.5.1. Fundamentos</vt:lpstr>
      <vt:lpstr>3.5. Encaminamiento 3.5.2. Dominios de difusión</vt:lpstr>
      <vt:lpstr>3.5. Encaminamiento 3.5.2. Dominios de difusión</vt:lpstr>
      <vt:lpstr>3.5. Encaminamiento 3.5.2. Dominios de difusión</vt:lpstr>
      <vt:lpstr>3.5. Encaminamiento 3.5.3. Tipos de encaminamiento</vt:lpstr>
      <vt:lpstr>3.5. Encaminamiento 3.5.4. Casos de estudio con Packet Tracer</vt:lpstr>
      <vt:lpstr>3.5. Encaminamiento 3.5.4. Casos de estudio con Packet Tracer</vt:lpstr>
      <vt:lpstr>3.5. Encaminamiento 3.5.4. Casos de estudio con Packet Tracer</vt:lpstr>
      <vt:lpstr>3.5. Encaminamiento 3.5.4. Casos de estudio con Packet Tracer</vt:lpstr>
      <vt:lpstr>3.5. Encaminamiento 3.5.4. Casos de estudio con Packet Tracer</vt:lpstr>
      <vt:lpstr>3.5. Encaminamiento 3.5.4. Casos de estudio con Packet Tracer</vt:lpstr>
      <vt:lpstr>3.5. Encaminamiento 3.5.4. Casos de estudio con Packet Tracer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 3: EL NIVEL DE RED</dc:title>
  <cp:lastModifiedBy>Oier</cp:lastModifiedBy>
  <cp:revision>7</cp:revision>
  <dcterms:modified xsi:type="dcterms:W3CDTF">2019-04-09T06:29:09Z</dcterms:modified>
</cp:coreProperties>
</file>