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3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Google Shape;3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ee38d6f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ee38d6f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e38d6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ee38d6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ee38d6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ee38d6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0f0b22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0f0b22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0f0b22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00f0b22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00f0b2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00f0b2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00f0b2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00f0b2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00f0b22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00f0b22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00f0b22_5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00f0b22_5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00f0b22_5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00f0b22_5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00b91c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g100b91c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00f0b22_5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00f0b22_5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0f0b22_5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00f0b22_5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00b91c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Google Shape;45;g100b91c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100b91c1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100b91c1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0b91c1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00b91c1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0b91c1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0b91c1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00b91d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00b91d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ee38d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ee38d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0b91d8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0b91d8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57200" y="751680"/>
            <a:ext cx="8229600" cy="40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rial"/>
              <a:buNone/>
              <a:defRPr sz="7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7200" y="4955190"/>
            <a:ext cx="8229600" cy="16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457200" y="548640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" name="Google Shape;13;p2"/>
          <p:cNvCxnSpPr/>
          <p:nvPr/>
        </p:nvCxnSpPr>
        <p:spPr>
          <a:xfrm>
            <a:off x="457200" y="4844510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cxnSp>
        <p:nvCxnSpPr>
          <p:cNvPr id="17" name="Google Shape;17;p3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cxnSp>
        <p:nvCxnSpPr>
          <p:cNvPr id="22" name="Google Shape;22;p4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28" name="Google Shape;28;p6"/>
          <p:cNvCxnSpPr/>
          <p:nvPr/>
        </p:nvCxnSpPr>
        <p:spPr>
          <a:xfrm>
            <a:off x="457200" y="5757014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7"/>
          <p:cNvCxnSpPr/>
          <p:nvPr/>
        </p:nvCxnSpPr>
        <p:spPr>
          <a:xfrm>
            <a:off x="457200" y="150852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8" name="Google Shape;8;p1"/>
          <p:cNvCxnSpPr/>
          <p:nvPr/>
        </p:nvCxnSpPr>
        <p:spPr>
          <a:xfrm>
            <a:off x="457200" y="669768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ctrTitle"/>
          </p:nvPr>
        </p:nvSpPr>
        <p:spPr>
          <a:xfrm>
            <a:off x="457200" y="751680"/>
            <a:ext cx="8229600" cy="40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U.T. 2: Instalación de una red cableada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2.5. 100BASE-TX</a:t>
            </a:r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Para que la red funcione a 100 Mbps se requiere que:</a:t>
            </a:r>
            <a:endParaRPr/>
          </a:p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los adaptadores sean </a:t>
            </a:r>
            <a:r>
              <a:rPr lang="es" i="1"/>
              <a:t>FastEthernet</a:t>
            </a:r>
            <a:endParaRPr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los switches o hubs sean </a:t>
            </a:r>
            <a:r>
              <a:rPr lang="es" i="1"/>
              <a:t>FastEthernet</a:t>
            </a:r>
            <a:endParaRPr i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los cables sean par trenzado CAT5 o superior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Si el dispositivo intermediario es para 10BaseT, la red funcionará a 10 Mbps. Si el cable es CAT3 ó 4, la red funcionará a 10 Mbps. Los adaptadores 10BaseT funcionarán a 10 Mbps.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2.5. 100BASE-TX</a:t>
            </a:r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Los </a:t>
            </a:r>
            <a:r>
              <a:rPr lang="es" i="1"/>
              <a:t>switches</a:t>
            </a:r>
            <a:r>
              <a:rPr lang="es"/>
              <a:t> y los </a:t>
            </a:r>
            <a:r>
              <a:rPr lang="es" i="1"/>
              <a:t>hubs </a:t>
            </a:r>
            <a:r>
              <a:rPr lang="es"/>
              <a:t>se pueden </a:t>
            </a:r>
            <a:r>
              <a:rPr lang="es" b="1">
                <a:solidFill>
                  <a:schemeClr val="accent5"/>
                </a:solidFill>
              </a:rPr>
              <a:t>apilar</a:t>
            </a:r>
            <a:r>
              <a:rPr lang="es"/>
              <a:t> de dos formas: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usando conectores RJ-45: </a:t>
            </a:r>
            <a:r>
              <a:rPr lang="es"/>
              <a:t>bien conectores habilitados para ello, o bien los propios destinados para los equipos. Generalmente se requieren cables cruzados para apilarlos.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usando conectores específicos:</a:t>
            </a:r>
            <a:r>
              <a:rPr lang="es"/>
              <a:t> generalmente es necesario que los intermediarios sean del mismo fabricante, pues cada uno establece el tipo de cable y conector.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2.5. 100BASE-TX</a:t>
            </a:r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body" idx="1"/>
          </p:nvPr>
        </p:nvSpPr>
        <p:spPr>
          <a:xfrm>
            <a:off x="457200" y="5583341"/>
            <a:ext cx="8197500" cy="9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400"/>
              <a:t>Cuatro </a:t>
            </a:r>
            <a:r>
              <a:rPr lang="es" sz="2400" i="1"/>
              <a:t>switches</a:t>
            </a:r>
            <a:r>
              <a:rPr lang="es" sz="2400"/>
              <a:t> Dell apilados con cables HDMI en modo </a:t>
            </a:r>
            <a:r>
              <a:rPr lang="es" sz="2400" i="1"/>
              <a:t>daisy chain</a:t>
            </a:r>
            <a:r>
              <a:rPr lang="es" sz="2400"/>
              <a:t> (desde un puerto </a:t>
            </a:r>
            <a:r>
              <a:rPr lang="es" sz="2400" i="1"/>
              <a:t>out</a:t>
            </a:r>
            <a:r>
              <a:rPr lang="es" sz="2400"/>
              <a:t> a un puerto </a:t>
            </a:r>
            <a:r>
              <a:rPr lang="es" sz="2400" i="1"/>
              <a:t>in</a:t>
            </a:r>
            <a:r>
              <a:rPr lang="es" sz="2400"/>
              <a:t>).</a:t>
            </a:r>
            <a:endParaRPr sz="2400"/>
          </a:p>
        </p:txBody>
      </p:sp>
      <p:pic>
        <p:nvPicPr>
          <p:cNvPr id="111" name="Google Shape;11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5465" y="1700709"/>
            <a:ext cx="5853069" cy="3806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Velocidad máxima:</a:t>
            </a:r>
            <a:r>
              <a:rPr lang="es"/>
              <a:t> 100 Mbps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Medio usado:</a:t>
            </a:r>
            <a:r>
              <a:rPr lang="es"/>
              <a:t> dos fibras ópticas multimodo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Conectores:</a:t>
            </a:r>
            <a:r>
              <a:rPr lang="es"/>
              <a:t> SC, SC dobles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Topología:</a:t>
            </a:r>
            <a:r>
              <a:rPr lang="es"/>
              <a:t> estrella montada sobre </a:t>
            </a:r>
            <a:r>
              <a:rPr lang="es" i="1"/>
              <a:t>switches </a:t>
            </a:r>
            <a:r>
              <a:rPr lang="es"/>
              <a:t>de fibra óptica.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Distancias y tipos de transmisión:</a:t>
            </a:r>
            <a:r>
              <a:rPr lang="es"/>
              <a:t> 2 km en full duplex, 400 m en half duplex</a:t>
            </a:r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2.6. 100BASE-FX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body" idx="1"/>
          </p:nvPr>
        </p:nvSpPr>
        <p:spPr>
          <a:xfrm>
            <a:off x="457200" y="5023893"/>
            <a:ext cx="3854700" cy="15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Switch sencillo para conexiones SC de fibra óptica.</a:t>
            </a:r>
            <a:endParaRPr sz="1800"/>
          </a:p>
        </p:txBody>
      </p:sp>
      <p:sp>
        <p:nvSpPr>
          <p:cNvPr id="123" name="Google Shape;123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2.6. 100BASE-FX</a:t>
            </a:r>
            <a:endParaRPr/>
          </a:p>
        </p:txBody>
      </p:sp>
      <p:pic>
        <p:nvPicPr>
          <p:cNvPr id="124" name="Google Shape;12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076450"/>
            <a:ext cx="3810000" cy="270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08375" y="2305050"/>
            <a:ext cx="3909096" cy="2164712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4729849" y="4981643"/>
            <a:ext cx="4013400" cy="15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2000"/>
              <a:t>Conversor de medios: convierte dos conectores SC de fibra en dos conectores RJ-45 de cobre (+1 para apilar)</a:t>
            </a:r>
            <a:endParaRPr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2.7. 1000BASE-T</a:t>
            </a:r>
            <a:endParaRPr/>
          </a:p>
        </p:txBody>
      </p:sp>
      <p:sp>
        <p:nvSpPr>
          <p:cNvPr id="132" name="Google Shape;132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Nombres alternativos</a:t>
            </a:r>
            <a:r>
              <a:rPr lang="es"/>
              <a:t>: </a:t>
            </a:r>
            <a:r>
              <a:rPr lang="es" i="1"/>
              <a:t>GigabitEthernet</a:t>
            </a:r>
            <a:endParaRPr i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Fecha de creación: </a:t>
            </a:r>
            <a:r>
              <a:rPr lang="es"/>
              <a:t>1999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Velocidad máxima:</a:t>
            </a:r>
            <a:r>
              <a:rPr lang="es"/>
              <a:t> 1Gbps = 1000 Mbps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Medio usado:</a:t>
            </a:r>
            <a:r>
              <a:rPr lang="es"/>
              <a:t> par trenzado de 4 pares, mínimo CAT-5e. </a:t>
            </a:r>
            <a:r>
              <a:rPr lang="es" b="1">
                <a:solidFill>
                  <a:schemeClr val="accent6"/>
                </a:solidFill>
              </a:rPr>
              <a:t>Emplea todos los pares</a:t>
            </a:r>
            <a:r>
              <a:rPr lang="es"/>
              <a:t>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Conectores:</a:t>
            </a:r>
            <a:r>
              <a:rPr lang="es"/>
              <a:t> RJ-45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Topología:</a:t>
            </a:r>
            <a:r>
              <a:rPr lang="es"/>
              <a:t> bus (cuando usemos un </a:t>
            </a:r>
            <a:r>
              <a:rPr lang="es" i="1"/>
              <a:t>hub</a:t>
            </a:r>
            <a:r>
              <a:rPr lang="es"/>
              <a:t> o concentrador) o estrella (cuando usemos un </a:t>
            </a:r>
            <a:r>
              <a:rPr lang="es" i="1"/>
              <a:t>switch</a:t>
            </a:r>
            <a:r>
              <a:rPr lang="es"/>
              <a:t> o conmutador).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Tipo de transmisión:</a:t>
            </a:r>
            <a:r>
              <a:rPr lang="es"/>
              <a:t> full duplex.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2.7. 1000BASE-T</a:t>
            </a:r>
            <a:endParaRPr/>
          </a:p>
        </p:txBody>
      </p:sp>
      <p:sp>
        <p:nvSpPr>
          <p:cNvPr id="138" name="Google Shape;138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Existe la variante </a:t>
            </a:r>
            <a:r>
              <a:rPr lang="es" b="1">
                <a:solidFill>
                  <a:schemeClr val="accent4"/>
                </a:solidFill>
              </a:rPr>
              <a:t>1000Base-TX</a:t>
            </a:r>
            <a:r>
              <a:rPr lang="es"/>
              <a:t>,que funciona con cable par trenzado </a:t>
            </a:r>
            <a:r>
              <a:rPr lang="es" b="1">
                <a:solidFill>
                  <a:schemeClr val="accent4"/>
                </a:solidFill>
              </a:rPr>
              <a:t>CAT6</a:t>
            </a:r>
            <a:r>
              <a:rPr lang="es"/>
              <a:t>, pero </a:t>
            </a:r>
            <a:r>
              <a:rPr lang="es" b="1">
                <a:solidFill>
                  <a:schemeClr val="accent6"/>
                </a:solidFill>
              </a:rPr>
              <a:t>sólo emplea dos de los cuatro pares</a:t>
            </a:r>
            <a:r>
              <a:rPr lang="es"/>
              <a:t> de cables.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Por lo tanto, suele emplearse más frecuentemente 1000Base-T que 1000Base-TX.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Habrá que poner especial empeño en el crimpado del cableado.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2.8. CABLEADO ESTRUCTURADO</a:t>
            </a:r>
            <a:endParaRPr/>
          </a:p>
        </p:txBody>
      </p:sp>
      <p:sp>
        <p:nvSpPr>
          <p:cNvPr id="144" name="Google Shape;144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Consiste en el </a:t>
            </a:r>
            <a:r>
              <a:rPr lang="es" b="1">
                <a:solidFill>
                  <a:schemeClr val="accent2"/>
                </a:solidFill>
              </a:rPr>
              <a:t>despliegue físico de una LAN</a:t>
            </a:r>
            <a:r>
              <a:rPr lang="es"/>
              <a:t> a lo largo de un edificio realizado de forma planificada e integrando los servicios demandados en la misma, con el </a:t>
            </a:r>
            <a:r>
              <a:rPr lang="es" b="1">
                <a:solidFill>
                  <a:schemeClr val="accent6"/>
                </a:solidFill>
              </a:rPr>
              <a:t>OBJETIVO</a:t>
            </a:r>
            <a:r>
              <a:rPr lang="es"/>
              <a:t> de facilitar los procesos de administración, ampliación, renovación o mudanza de la infraestructura de cables.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La cantidad de cable o el coste bruto de material queda en un segundo plano.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2.8. CABLEADO ESTRUCTURADO</a:t>
            </a:r>
            <a:endParaRPr/>
          </a:p>
        </p:txBody>
      </p:sp>
      <p:sp>
        <p:nvSpPr>
          <p:cNvPr id="150" name="Google Shape;150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El cableado estructurado es especialmente útil en los siguientes tipos de instalaciones:</a:t>
            </a:r>
            <a:endParaRPr/>
          </a:p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redes con gran número de equipos finales.</a:t>
            </a:r>
            <a:endParaRPr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redes que requieran de gran fiabilidad por su carácter crítico</a:t>
            </a:r>
            <a:endParaRPr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redes con muchas conexiones que requieran una gestión eficaz y rápida (hospitales, administraciones, aeropuertos...).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2.8. CABLEADO ESTRUCTURADO</a:t>
            </a:r>
            <a:endParaRPr/>
          </a:p>
        </p:txBody>
      </p:sp>
      <p:pic>
        <p:nvPicPr>
          <p:cNvPr id="156" name="Google Shape;15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681554"/>
            <a:ext cx="3429046" cy="4568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4925" y="1681554"/>
            <a:ext cx="3451893" cy="460333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6"/>
          <p:cNvSpPr/>
          <p:nvPr/>
        </p:nvSpPr>
        <p:spPr>
          <a:xfrm>
            <a:off x="3170100" y="5304650"/>
            <a:ext cx="1151700" cy="1098900"/>
          </a:xfrm>
          <a:prstGeom prst="smileyFace">
            <a:avLst>
              <a:gd name="adj" fmla="val 4653"/>
            </a:avLst>
          </a:prstGeom>
          <a:solidFill>
            <a:schemeClr val="accent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6"/>
          <p:cNvSpPr/>
          <p:nvPr/>
        </p:nvSpPr>
        <p:spPr>
          <a:xfrm>
            <a:off x="4738475" y="5304650"/>
            <a:ext cx="1151700" cy="10989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2.1. CASO DE ESTUDIO: IEEE 802.3 (ETHERNET)</a:t>
            </a:r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La especificación IEEE 802.3, también llamada Ethernet, es un estándar para:</a:t>
            </a:r>
            <a:endParaRPr/>
          </a:p>
          <a:p>
            <a:pPr marL="9144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redes locales</a:t>
            </a:r>
            <a:endParaRPr/>
          </a:p>
          <a:p>
            <a:pPr marL="9144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cableadas</a:t>
            </a:r>
            <a:endParaRPr/>
          </a:p>
          <a:p>
            <a:pPr marL="9144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en bus o estrella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que soluciona los niveles 1 y 2 de OSI:</a:t>
            </a:r>
            <a:endParaRPr/>
          </a:p>
          <a:p>
            <a:pPr marL="9144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define los elementos físicos de la conexión</a:t>
            </a:r>
            <a:endParaRPr/>
          </a:p>
          <a:p>
            <a:pPr marL="9144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define mecanismos para establecer un enlace lógico de datos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2.8. CABLEADO ESTRUCTURADO</a:t>
            </a:r>
            <a:endParaRPr/>
          </a:p>
        </p:txBody>
      </p:sp>
      <p:sp>
        <p:nvSpPr>
          <p:cNvPr id="165" name="Google Shape;165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accent2"/>
                </a:solidFill>
              </a:rPr>
              <a:t>DEFINICIONES</a:t>
            </a:r>
            <a:endParaRPr b="1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accent5"/>
                </a:solidFill>
              </a:rPr>
              <a:t>CABLEADO VERTICAL:</a:t>
            </a:r>
            <a:r>
              <a:rPr lang="es"/>
              <a:t> el que se despliega "verticalmente", es decir, con la intención de enlazar dependencia entre sí.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accent5"/>
                </a:solidFill>
              </a:rPr>
              <a:t>CABLEADO HORIZONTAL:</a:t>
            </a:r>
            <a:r>
              <a:rPr lang="es"/>
              <a:t> el que se despliega a lo largo de una única dependencia.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Los "latiguillos" que van desde los equipos finales hasta las tomas RJ-45 se consideran también cableado horizontal.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2.8. CABLEADO ESTRUCTURADO</a:t>
            </a:r>
            <a:endParaRPr/>
          </a:p>
        </p:txBody>
      </p: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208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accent5"/>
                </a:solidFill>
              </a:rPr>
              <a:t>PANEL DE PARCHEO (</a:t>
            </a:r>
            <a:r>
              <a:rPr lang="es" b="1" i="1">
                <a:solidFill>
                  <a:schemeClr val="accent5"/>
                </a:solidFill>
              </a:rPr>
              <a:t>patch panel</a:t>
            </a:r>
            <a:r>
              <a:rPr lang="es" b="1">
                <a:solidFill>
                  <a:schemeClr val="accent5"/>
                </a:solidFill>
              </a:rPr>
              <a:t>):</a:t>
            </a:r>
            <a:r>
              <a:rPr lang="es"/>
              <a:t> estructura que se sitúa entre el cableado horizontal de una dependencia y sus respectivos dispositivos intermediarios.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2.2. VARIANTES DE ETHERNET</a:t>
            </a:r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Existen diferentes variantes de Ethernet. De todas ellas definiremos</a:t>
            </a:r>
            <a:r>
              <a:rPr lang="es" b="1"/>
              <a:t> cinco</a:t>
            </a:r>
            <a:r>
              <a:rPr lang="es"/>
              <a:t>, en base a los elementos que la forman en el nivel físico.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El nombre de cada variante nos puede ayudar a estudiar sus características. Por ejemplo: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accent2"/>
                </a:solidFill>
              </a:rPr>
              <a:t>100</a:t>
            </a:r>
            <a:r>
              <a:rPr lang="es" b="1"/>
              <a:t>Base-</a:t>
            </a:r>
            <a:r>
              <a:rPr lang="es" b="1">
                <a:solidFill>
                  <a:schemeClr val="accent6"/>
                </a:solidFill>
              </a:rPr>
              <a:t>T</a:t>
            </a:r>
            <a:endParaRPr b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 b="1">
                <a:solidFill>
                  <a:schemeClr val="accent2"/>
                </a:solidFill>
              </a:rPr>
              <a:t>Vel. máxima de transmisión (en Mbps)</a:t>
            </a:r>
            <a:r>
              <a:rPr lang="es" sz="1800"/>
              <a:t>	</a:t>
            </a:r>
            <a:r>
              <a:rPr lang="es" sz="1800" b="1">
                <a:solidFill>
                  <a:schemeClr val="accent6"/>
                </a:solidFill>
              </a:rPr>
              <a:t>Medio empleado (Trenzado)</a:t>
            </a:r>
            <a:endParaRPr sz="1800" b="1">
              <a:solidFill>
                <a:schemeClr val="accent6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" name="Google Shape;49;p10"/>
          <p:cNvCxnSpPr/>
          <p:nvPr/>
        </p:nvCxnSpPr>
        <p:spPr>
          <a:xfrm rot="10800000" flipH="1">
            <a:off x="3125975" y="5454500"/>
            <a:ext cx="616800" cy="45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" name="Google Shape;50;p10"/>
          <p:cNvCxnSpPr/>
          <p:nvPr/>
        </p:nvCxnSpPr>
        <p:spPr>
          <a:xfrm rot="10800000">
            <a:off x="5454525" y="5497125"/>
            <a:ext cx="531600" cy="393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2.3. 10BASE-2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Nombres alternativos</a:t>
            </a:r>
            <a:r>
              <a:rPr lang="es"/>
              <a:t>: </a:t>
            </a:r>
            <a:r>
              <a:rPr lang="es" i="1"/>
              <a:t>CheaperNet, ThinNet, Thin Ethernet</a:t>
            </a:r>
            <a:endParaRPr i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Fecha de creación: </a:t>
            </a:r>
            <a:r>
              <a:rPr lang="es"/>
              <a:t>1985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Velocidad máxima:</a:t>
            </a:r>
            <a:r>
              <a:rPr lang="es"/>
              <a:t> 10 Mbps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Medio usado:</a:t>
            </a:r>
            <a:r>
              <a:rPr lang="es"/>
              <a:t> cable coaxial RG-58/U o A/U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Conectores:</a:t>
            </a:r>
            <a:r>
              <a:rPr lang="es"/>
              <a:t> BNC, T-BNC y cargas.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Topología:</a:t>
            </a:r>
            <a:r>
              <a:rPr lang="es"/>
              <a:t> bus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Tipo de transmisión:</a:t>
            </a:r>
            <a:r>
              <a:rPr lang="es"/>
              <a:t> half duplex, sólo un equipo puede transmitir a la vez en el bus.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2.3. 10BASE-2</a:t>
            </a:r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5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Prácticamente en desuso, y no recomendable para redes con más de 30 equipos (para redes mayores se recomendaba 10Base5 en su época).</a:t>
            </a:r>
            <a:endParaRPr sz="18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En la imagen podemos ver un bus con cuatro NICs. Vemos como en los extremos los conectores T-BNC llevan sendas cargas o terminadores.</a:t>
            </a:r>
            <a:endParaRPr sz="1800"/>
          </a:p>
        </p:txBody>
      </p:sp>
      <p:pic>
        <p:nvPicPr>
          <p:cNvPr id="63" name="Google Shape;63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0963" y="3250550"/>
            <a:ext cx="7097642" cy="31864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2.3. 10BASE-2</a:t>
            </a:r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1"/>
          </p:nvPr>
        </p:nvSpPr>
        <p:spPr>
          <a:xfrm>
            <a:off x="577700" y="3908630"/>
            <a:ext cx="3168600" cy="8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Conector T-BNC con una carga para cerrar el bus.</a:t>
            </a:r>
            <a:endParaRPr sz="1800"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5347" y="1778271"/>
            <a:ext cx="3193306" cy="213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79900" y="1843703"/>
            <a:ext cx="2141128" cy="2141128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>
            <a:spLocks noGrp="1"/>
          </p:cNvSpPr>
          <p:nvPr>
            <p:ph type="body" idx="1"/>
          </p:nvPr>
        </p:nvSpPr>
        <p:spPr>
          <a:xfrm>
            <a:off x="3979900" y="3908630"/>
            <a:ext cx="2360400" cy="98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Cable RG-58/U con conectores BNC hembra.</a:t>
            </a:r>
            <a:endParaRPr sz="1800"/>
          </a:p>
        </p:txBody>
      </p:sp>
      <p:pic>
        <p:nvPicPr>
          <p:cNvPr id="73" name="Google Shape;7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464825" y="1778271"/>
            <a:ext cx="2381250" cy="28575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6475250" y="4390630"/>
            <a:ext cx="2360400" cy="19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sz="1800"/>
              <a:t>Transceptor para 10Base5. Hoy día, definitivamente en desuso.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2.4. 10BASE-T</a:t>
            </a:r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Nombres alternativos</a:t>
            </a:r>
            <a:r>
              <a:rPr lang="es"/>
              <a:t>: </a:t>
            </a:r>
            <a:r>
              <a:rPr lang="es" i="1"/>
              <a:t>Standard Ethernet</a:t>
            </a:r>
            <a:endParaRPr i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Fecha de creación: </a:t>
            </a:r>
            <a:r>
              <a:rPr lang="es"/>
              <a:t>1990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Velocidad máxima:</a:t>
            </a:r>
            <a:r>
              <a:rPr lang="es"/>
              <a:t> 10 Mbps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Medio usado:</a:t>
            </a:r>
            <a:r>
              <a:rPr lang="es"/>
              <a:t> par trenzado de 4 pares, mínimo CAT-3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Conectores:</a:t>
            </a:r>
            <a:r>
              <a:rPr lang="es"/>
              <a:t> RJ-45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Topología:</a:t>
            </a:r>
            <a:r>
              <a:rPr lang="es"/>
              <a:t> bus (cuando usemos un </a:t>
            </a:r>
            <a:r>
              <a:rPr lang="es" i="1"/>
              <a:t>hub</a:t>
            </a:r>
            <a:r>
              <a:rPr lang="es"/>
              <a:t> o concentrador) o estrella (cuando usemos un </a:t>
            </a:r>
            <a:r>
              <a:rPr lang="es" i="1"/>
              <a:t>switch</a:t>
            </a:r>
            <a:r>
              <a:rPr lang="es"/>
              <a:t> o conmutador).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Tipo de transmisión:</a:t>
            </a:r>
            <a:r>
              <a:rPr lang="es"/>
              <a:t> full duplex.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2.4. 10BASE-T</a:t>
            </a:r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Redes de dos equipos:</a:t>
            </a:r>
            <a:endParaRPr/>
          </a:p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conectados entre sí con un </a:t>
            </a:r>
            <a:r>
              <a:rPr lang="es" b="1">
                <a:solidFill>
                  <a:schemeClr val="accent2"/>
                </a:solidFill>
              </a:rPr>
              <a:t>cable cruzado</a:t>
            </a:r>
            <a:endParaRPr b="1">
              <a:solidFill>
                <a:schemeClr val="accent2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o bien, conectados a través de un </a:t>
            </a:r>
            <a:r>
              <a:rPr lang="es" i="1"/>
              <a:t>hub</a:t>
            </a:r>
            <a:r>
              <a:rPr lang="es"/>
              <a:t> o </a:t>
            </a:r>
            <a:r>
              <a:rPr lang="es" i="1"/>
              <a:t>switch</a:t>
            </a:r>
            <a:r>
              <a:rPr lang="es"/>
              <a:t> con </a:t>
            </a:r>
            <a:r>
              <a:rPr lang="es" b="1">
                <a:solidFill>
                  <a:schemeClr val="accent3"/>
                </a:solidFill>
              </a:rPr>
              <a:t>cables directos</a:t>
            </a:r>
            <a:endParaRPr b="1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/>
              <a:t>Redes de más equipos:</a:t>
            </a:r>
            <a:endParaRPr/>
          </a:p>
          <a:p>
            <a:pPr marL="457200" lvl="0" indent="-419100" algn="l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s"/>
              <a:t>conectados a un </a:t>
            </a:r>
            <a:r>
              <a:rPr lang="es" i="1"/>
              <a:t>hub </a:t>
            </a:r>
            <a:r>
              <a:rPr lang="es"/>
              <a:t>o </a:t>
            </a:r>
            <a:r>
              <a:rPr lang="es" i="1"/>
              <a:t>switch </a:t>
            </a:r>
            <a:r>
              <a:rPr lang="es"/>
              <a:t>con </a:t>
            </a:r>
            <a:r>
              <a:rPr lang="es" b="1">
                <a:solidFill>
                  <a:schemeClr val="accent3"/>
                </a:solidFill>
              </a:rPr>
              <a:t>cables directos</a:t>
            </a:r>
            <a:endParaRPr b="1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2.5. 100BASE-TX</a:t>
            </a:r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Nombres alternativos</a:t>
            </a:r>
            <a:r>
              <a:rPr lang="es"/>
              <a:t>: </a:t>
            </a:r>
            <a:r>
              <a:rPr lang="es" i="1"/>
              <a:t>FastEthernet</a:t>
            </a:r>
            <a:endParaRPr i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Fecha de creación: </a:t>
            </a:r>
            <a:r>
              <a:rPr lang="es"/>
              <a:t>1995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Velocidad máxima:</a:t>
            </a:r>
            <a:r>
              <a:rPr lang="es"/>
              <a:t> 100 Mbps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Medio usado:</a:t>
            </a:r>
            <a:r>
              <a:rPr lang="es"/>
              <a:t> par trenzado de 4 pares, mínimo CAT-5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Conectores:</a:t>
            </a:r>
            <a:r>
              <a:rPr lang="es"/>
              <a:t> RJ-45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Topología:</a:t>
            </a:r>
            <a:r>
              <a:rPr lang="es"/>
              <a:t> bus (cuando usemos un </a:t>
            </a:r>
            <a:r>
              <a:rPr lang="es" i="1"/>
              <a:t>hub</a:t>
            </a:r>
            <a:r>
              <a:rPr lang="es"/>
              <a:t> o concentrador) o estrella (cuando usemos un </a:t>
            </a:r>
            <a:r>
              <a:rPr lang="es" i="1"/>
              <a:t>switch</a:t>
            </a:r>
            <a:r>
              <a:rPr lang="es"/>
              <a:t> o conmutador).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" b="1"/>
              <a:t>Tipo de transmisión:</a:t>
            </a:r>
            <a:r>
              <a:rPr lang="es"/>
              <a:t> full duplex.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1003</Words>
  <Application>Microsoft Office PowerPoint</Application>
  <PresentationFormat>Presentación en pantalla (4:3)</PresentationFormat>
  <Paragraphs>104</Paragraphs>
  <Slides>21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Arial</vt:lpstr>
      <vt:lpstr>Swiss</vt:lpstr>
      <vt:lpstr>U.T. 2: Instalación de una red cableada</vt:lpstr>
      <vt:lpstr>2.1. CASO DE ESTUDIO: IEEE 802.3 (ETHERNET)</vt:lpstr>
      <vt:lpstr>2.2. VARIANTES DE ETHERNET</vt:lpstr>
      <vt:lpstr>2.3. 10BASE-2</vt:lpstr>
      <vt:lpstr>2.3. 10BASE-2</vt:lpstr>
      <vt:lpstr>2.3. 10BASE-2</vt:lpstr>
      <vt:lpstr>2.4. 10BASE-T</vt:lpstr>
      <vt:lpstr>2.4. 10BASE-T</vt:lpstr>
      <vt:lpstr>2.5. 100BASE-TX</vt:lpstr>
      <vt:lpstr>2.5. 100BASE-TX</vt:lpstr>
      <vt:lpstr>2.5. 100BASE-TX</vt:lpstr>
      <vt:lpstr>2.5. 100BASE-TX</vt:lpstr>
      <vt:lpstr>2.6. 100BASE-FX</vt:lpstr>
      <vt:lpstr>2.6. 100BASE-FX</vt:lpstr>
      <vt:lpstr>2.7. 1000BASE-T</vt:lpstr>
      <vt:lpstr>2.7. 1000BASE-T</vt:lpstr>
      <vt:lpstr>2.8. CABLEADO ESTRUCTURADO</vt:lpstr>
      <vt:lpstr>2.8. CABLEADO ESTRUCTURADO</vt:lpstr>
      <vt:lpstr>2.8. CABLEADO ESTRUCTURADO</vt:lpstr>
      <vt:lpstr>2.8. CABLEADO ESTRUCTURADO</vt:lpstr>
      <vt:lpstr>2.8. CABLEADO ESTRUCTURADO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U.T. 2: Instalación de una red cableada</dc:title>
  <cp:lastModifiedBy>Oier</cp:lastModifiedBy>
  <cp:revision>1</cp:revision>
  <dcterms:modified xsi:type="dcterms:W3CDTF">2019-04-02T09:00:34Z</dcterms:modified>
</cp:coreProperties>
</file>