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CA40BA-62EA-4E8D-937A-93796F34F9B4}">
  <a:tblStyle styleId="{4ECA40BA-62EA-4E8D-937A-93796F34F9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3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d663ea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d663e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d663ea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d663e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d663ea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fd663ea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d663ea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d663e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d663ea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d663e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d663ea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d663ea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de8852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de885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de8852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de885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de8852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de885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d663ea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d663ea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2e293384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2e29338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de885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fde88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de8852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fde88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de8852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fde885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de8852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fde885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e9005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e900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e9005e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e9005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e86a8d5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e86a8d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e9005e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fe9005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86a8d5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e86a8d5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e86a8d5_2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e86a8d5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fd663ea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fd663e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e86a8d5_2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e86a8d5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e86a8d5_2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e86a8d5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e86a8d5_2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e86a8d5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e86a8d5_2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e86a8d5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e86a8d5_2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e86a8d5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fccf16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fccf1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fd663ea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fd663e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d663ea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fd663e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d663ea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fd663e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d663ea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d663e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d663ea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d663e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2111123"/>
            <a:ext cx="7772400" cy="1546500"/>
          </a:xfrm>
          <a:prstGeom prst="rect">
            <a:avLst/>
          </a:prstGeom>
          <a:noFill/>
          <a:ln>
            <a:noFill/>
          </a:ln>
        </p:spPr>
        <p:txBody>
          <a:bodyPr spcFirstLastPara="1" wrap="square" lIns="91425" tIns="91425" rIns="91425" bIns="91425" anchor="b" anchorCtr="0"/>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3786738"/>
            <a:ext cx="7772400" cy="1046400"/>
          </a:xfrm>
          <a:prstGeom prst="rect">
            <a:avLst/>
          </a:prstGeom>
          <a:noFill/>
          <a:ln>
            <a:noFill/>
          </a:ln>
        </p:spPr>
        <p:txBody>
          <a:bodyPr spcFirstLastPara="1" wrap="square" lIns="91425" tIns="91425" rIns="91425" bIns="91425" anchor="t" anchorCtr="0"/>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600200"/>
            <a:ext cx="39945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600200"/>
            <a:ext cx="39945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5875079"/>
            <a:ext cx="8229600" cy="692700"/>
          </a:xfrm>
          <a:prstGeom prst="rect">
            <a:avLst/>
          </a:prstGeom>
          <a:noFill/>
          <a:ln>
            <a:noFill/>
          </a:ln>
        </p:spPr>
        <p:txBody>
          <a:bodyPr spcFirstLastPara="1" wrap="square" lIns="91425" tIns="91425" rIns="91425" bIns="91425" anchor="t" anchorCtr="0"/>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REDES LOCALES</a:t>
            </a:r>
            <a:endParaRPr/>
          </a:p>
          <a:p>
            <a:pPr marL="0" lvl="0" indent="0" algn="ctr" rtl="0">
              <a:spcBef>
                <a:spcPts val="0"/>
              </a:spcBef>
              <a:spcAft>
                <a:spcPts val="0"/>
              </a:spcAft>
              <a:buNone/>
            </a:pPr>
            <a:r>
              <a:rPr lang="es"/>
              <a:t>U.T. 1: GENERALIDADES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7"/>
          <p:cNvSpPr txBox="1">
            <a:spLocks noGrp="1"/>
          </p:cNvSpPr>
          <p:nvPr>
            <p:ph type="body" idx="1"/>
          </p:nvPr>
        </p:nvSpPr>
        <p:spPr>
          <a:xfrm>
            <a:off x="457200" y="1600200"/>
            <a:ext cx="8229600" cy="271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1800" b="1" dirty="0">
                <a:solidFill>
                  <a:schemeClr val="accent6"/>
                </a:solidFill>
              </a:rPr>
              <a:t>c) ANILLO:</a:t>
            </a:r>
            <a:r>
              <a:rPr lang="es" sz="1800" dirty="0"/>
              <a:t> cada equipo de la red está conectado con dos equipos, formando una cadena cerrada.</a:t>
            </a:r>
            <a:endParaRPr sz="1800" dirty="0"/>
          </a:p>
          <a:p>
            <a:pPr marL="457200" lvl="0" indent="0" algn="l" rtl="0">
              <a:spcBef>
                <a:spcPts val="600"/>
              </a:spcBef>
              <a:spcAft>
                <a:spcPts val="0"/>
              </a:spcAft>
              <a:buNone/>
            </a:pPr>
            <a:r>
              <a:rPr lang="es" sz="1800" b="1" dirty="0"/>
              <a:t>VENTAJAS: </a:t>
            </a:r>
            <a:r>
              <a:rPr lang="es" sz="1800" dirty="0"/>
              <a:t>baja cantidad de conexiones. Coste de ampliación muy bajo. </a:t>
            </a:r>
            <a:endParaRPr sz="1800" dirty="0"/>
          </a:p>
          <a:p>
            <a:pPr marL="457200" lvl="0" indent="0" algn="l" rtl="0">
              <a:spcBef>
                <a:spcPts val="600"/>
              </a:spcBef>
              <a:spcAft>
                <a:spcPts val="0"/>
              </a:spcAft>
              <a:buNone/>
            </a:pPr>
            <a:r>
              <a:rPr lang="es" sz="1800" b="1" dirty="0"/>
              <a:t>INCONVENIENTES:</a:t>
            </a:r>
            <a:r>
              <a:rPr lang="es" sz="1800" dirty="0"/>
              <a:t> no siempre hay comunicación directa entre equipos. Un corte en una conexión puede hacer caer a toda la red.</a:t>
            </a:r>
            <a:endParaRPr sz="1800" dirty="0"/>
          </a:p>
          <a:p>
            <a:pPr marL="0" lvl="0" indent="0" algn="l" rtl="0">
              <a:spcBef>
                <a:spcPts val="600"/>
              </a:spcBef>
              <a:spcAft>
                <a:spcPts val="0"/>
              </a:spcAft>
              <a:buNone/>
            </a:pPr>
            <a:endParaRPr sz="1800" dirty="0"/>
          </a:p>
        </p:txBody>
      </p:sp>
      <p:sp>
        <p:nvSpPr>
          <p:cNvPr id="121" name="Google Shape;121;p1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sp>
        <p:nvSpPr>
          <p:cNvPr id="122" name="Google Shape;122;p17"/>
          <p:cNvSpPr/>
          <p:nvPr/>
        </p:nvSpPr>
        <p:spPr>
          <a:xfrm>
            <a:off x="1789713" y="49628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3299088" y="5854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3299088" y="39018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5365938" y="39018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5365938" y="5854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 name="Google Shape;127;p17"/>
          <p:cNvCxnSpPr>
            <a:stCxn id="122" idx="7"/>
            <a:endCxn id="124" idx="2"/>
          </p:cNvCxnSpPr>
          <p:nvPr/>
        </p:nvCxnSpPr>
        <p:spPr>
          <a:xfrm rot="10800000" flipH="1">
            <a:off x="2146156" y="4110481"/>
            <a:ext cx="1152900" cy="913500"/>
          </a:xfrm>
          <a:prstGeom prst="straightConnector1">
            <a:avLst/>
          </a:prstGeom>
          <a:noFill/>
          <a:ln w="19050" cap="flat" cmpd="sng">
            <a:solidFill>
              <a:schemeClr val="dk2"/>
            </a:solidFill>
            <a:prstDash val="solid"/>
            <a:round/>
            <a:headEnd type="none" w="med" len="med"/>
            <a:tailEnd type="none" w="med" len="med"/>
          </a:ln>
        </p:spPr>
      </p:cxnSp>
      <p:cxnSp>
        <p:nvCxnSpPr>
          <p:cNvPr id="128" name="Google Shape;128;p17"/>
          <p:cNvCxnSpPr>
            <a:stCxn id="124" idx="6"/>
            <a:endCxn id="125" idx="2"/>
          </p:cNvCxnSpPr>
          <p:nvPr/>
        </p:nvCxnSpPr>
        <p:spPr>
          <a:xfrm>
            <a:off x="3716688" y="4110600"/>
            <a:ext cx="1649100" cy="0"/>
          </a:xfrm>
          <a:prstGeom prst="straightConnector1">
            <a:avLst/>
          </a:prstGeom>
          <a:noFill/>
          <a:ln w="19050" cap="flat" cmpd="sng">
            <a:solidFill>
              <a:schemeClr val="dk2"/>
            </a:solidFill>
            <a:prstDash val="solid"/>
            <a:round/>
            <a:headEnd type="none" w="med" len="med"/>
            <a:tailEnd type="none" w="med" len="med"/>
          </a:ln>
        </p:spPr>
      </p:cxnSp>
      <p:cxnSp>
        <p:nvCxnSpPr>
          <p:cNvPr id="129" name="Google Shape;129;p17"/>
          <p:cNvCxnSpPr>
            <a:stCxn id="126" idx="2"/>
            <a:endCxn id="123" idx="6"/>
          </p:cNvCxnSpPr>
          <p:nvPr/>
        </p:nvCxnSpPr>
        <p:spPr>
          <a:xfrm rot="10800000">
            <a:off x="3716838" y="6062825"/>
            <a:ext cx="1649100" cy="0"/>
          </a:xfrm>
          <a:prstGeom prst="straightConnector1">
            <a:avLst/>
          </a:prstGeom>
          <a:noFill/>
          <a:ln w="19050" cap="flat" cmpd="sng">
            <a:solidFill>
              <a:schemeClr val="dk2"/>
            </a:solidFill>
            <a:prstDash val="solid"/>
            <a:round/>
            <a:headEnd type="none" w="med" len="med"/>
            <a:tailEnd type="none" w="med" len="med"/>
          </a:ln>
        </p:spPr>
      </p:cxnSp>
      <p:cxnSp>
        <p:nvCxnSpPr>
          <p:cNvPr id="130" name="Google Shape;130;p17"/>
          <p:cNvCxnSpPr>
            <a:stCxn id="123" idx="2"/>
            <a:endCxn id="122" idx="5"/>
          </p:cNvCxnSpPr>
          <p:nvPr/>
        </p:nvCxnSpPr>
        <p:spPr>
          <a:xfrm rot="10800000">
            <a:off x="2146188" y="5319125"/>
            <a:ext cx="1152900" cy="743700"/>
          </a:xfrm>
          <a:prstGeom prst="straightConnector1">
            <a:avLst/>
          </a:prstGeom>
          <a:noFill/>
          <a:ln w="19050" cap="flat" cmpd="sng">
            <a:solidFill>
              <a:schemeClr val="dk2"/>
            </a:solidFill>
            <a:prstDash val="solid"/>
            <a:round/>
            <a:headEnd type="none" w="med" len="med"/>
            <a:tailEnd type="none" w="med" len="med"/>
          </a:ln>
        </p:spPr>
      </p:cxnSp>
      <p:sp>
        <p:nvSpPr>
          <p:cNvPr id="131" name="Google Shape;131;p17"/>
          <p:cNvSpPr/>
          <p:nvPr/>
        </p:nvSpPr>
        <p:spPr>
          <a:xfrm>
            <a:off x="6936688" y="49628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132;p17"/>
          <p:cNvCxnSpPr>
            <a:stCxn id="126" idx="6"/>
            <a:endCxn id="131" idx="3"/>
          </p:cNvCxnSpPr>
          <p:nvPr/>
        </p:nvCxnSpPr>
        <p:spPr>
          <a:xfrm rot="10800000" flipH="1">
            <a:off x="5783538" y="5319125"/>
            <a:ext cx="1214400" cy="743700"/>
          </a:xfrm>
          <a:prstGeom prst="straightConnector1">
            <a:avLst/>
          </a:prstGeom>
          <a:noFill/>
          <a:ln w="19050" cap="flat" cmpd="sng">
            <a:solidFill>
              <a:schemeClr val="dk2"/>
            </a:solidFill>
            <a:prstDash val="solid"/>
            <a:round/>
            <a:headEnd type="none" w="med" len="med"/>
            <a:tailEnd type="none" w="med" len="med"/>
          </a:ln>
        </p:spPr>
      </p:cxnSp>
      <p:cxnSp>
        <p:nvCxnSpPr>
          <p:cNvPr id="133" name="Google Shape;133;p17"/>
          <p:cNvCxnSpPr>
            <a:stCxn id="131" idx="1"/>
            <a:endCxn id="125" idx="6"/>
          </p:cNvCxnSpPr>
          <p:nvPr/>
        </p:nvCxnSpPr>
        <p:spPr>
          <a:xfrm rot="10800000">
            <a:off x="5783444" y="4110481"/>
            <a:ext cx="1214400" cy="9135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457200" y="1600200"/>
            <a:ext cx="8229600" cy="271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1800" b="1" dirty="0">
                <a:solidFill>
                  <a:schemeClr val="accent6"/>
                </a:solidFill>
              </a:rPr>
              <a:t>d) ESTRELLA:</a:t>
            </a:r>
            <a:r>
              <a:rPr lang="es" sz="1800" dirty="0"/>
              <a:t> cada equipo de la red está conectado a un único </a:t>
            </a:r>
            <a:r>
              <a:rPr lang="es" sz="1800" b="1" dirty="0"/>
              <a:t>equipo intermediario</a:t>
            </a:r>
            <a:r>
              <a:rPr lang="es" sz="1800" dirty="0"/>
              <a:t>, que aglutina las conexiones y controla la red.</a:t>
            </a:r>
            <a:endParaRPr sz="1800" dirty="0"/>
          </a:p>
          <a:p>
            <a:pPr marL="457200" lvl="0" indent="0" algn="l" rtl="0">
              <a:spcBef>
                <a:spcPts val="600"/>
              </a:spcBef>
              <a:spcAft>
                <a:spcPts val="0"/>
              </a:spcAft>
              <a:buNone/>
            </a:pPr>
            <a:r>
              <a:rPr lang="es" sz="1800" b="1" dirty="0"/>
              <a:t>VENTAJAS: </a:t>
            </a:r>
            <a:r>
              <a:rPr lang="es" sz="1800" dirty="0"/>
              <a:t>baja cantidad de conexiones. Coste de ampliación muy bajo. La comunicación es casi directa entre cada par de equipos (sólo pasa por el central). La gestión de la red no recae en los equipos finales.</a:t>
            </a:r>
            <a:endParaRPr sz="1800" dirty="0"/>
          </a:p>
          <a:p>
            <a:pPr marL="457200" lvl="0" indent="0" algn="l" rtl="0">
              <a:spcBef>
                <a:spcPts val="600"/>
              </a:spcBef>
              <a:spcAft>
                <a:spcPts val="0"/>
              </a:spcAft>
              <a:buNone/>
            </a:pPr>
            <a:r>
              <a:rPr lang="es" sz="1800" b="1" dirty="0"/>
              <a:t>INCONVENIENTES:</a:t>
            </a:r>
            <a:r>
              <a:rPr lang="es" sz="1800" dirty="0"/>
              <a:t> la caída del equipo intermediario hace caer toda la red.</a:t>
            </a:r>
            <a:endParaRPr sz="1800" dirty="0"/>
          </a:p>
          <a:p>
            <a:pPr marL="0" lvl="0" indent="0" algn="l" rtl="0">
              <a:spcBef>
                <a:spcPts val="600"/>
              </a:spcBef>
              <a:spcAft>
                <a:spcPts val="0"/>
              </a:spcAft>
              <a:buNone/>
            </a:pPr>
            <a:endParaRPr sz="1800" dirty="0"/>
          </a:p>
        </p:txBody>
      </p:sp>
      <p:sp>
        <p:nvSpPr>
          <p:cNvPr id="139" name="Google Shape;139;p1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sp>
        <p:nvSpPr>
          <p:cNvPr id="140" name="Google Shape;140;p18"/>
          <p:cNvSpPr/>
          <p:nvPr/>
        </p:nvSpPr>
        <p:spPr>
          <a:xfrm>
            <a:off x="2560638" y="48986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3299088" y="5854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3299088" y="39018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5365938" y="39018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5365938" y="5854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 name="Google Shape;145;p18"/>
          <p:cNvCxnSpPr>
            <a:stCxn id="140" idx="6"/>
            <a:endCxn id="146" idx="2"/>
          </p:cNvCxnSpPr>
          <p:nvPr/>
        </p:nvCxnSpPr>
        <p:spPr>
          <a:xfrm>
            <a:off x="2978238" y="5107425"/>
            <a:ext cx="1224300" cy="0"/>
          </a:xfrm>
          <a:prstGeom prst="straightConnector1">
            <a:avLst/>
          </a:prstGeom>
          <a:noFill/>
          <a:ln w="19050" cap="flat" cmpd="sng">
            <a:solidFill>
              <a:schemeClr val="dk2"/>
            </a:solidFill>
            <a:prstDash val="solid"/>
            <a:round/>
            <a:headEnd type="none" w="med" len="med"/>
            <a:tailEnd type="none" w="med" len="med"/>
          </a:ln>
        </p:spPr>
      </p:cxnSp>
      <p:cxnSp>
        <p:nvCxnSpPr>
          <p:cNvPr id="147" name="Google Shape;147;p18"/>
          <p:cNvCxnSpPr>
            <a:stCxn id="142" idx="5"/>
            <a:endCxn id="146" idx="1"/>
          </p:cNvCxnSpPr>
          <p:nvPr/>
        </p:nvCxnSpPr>
        <p:spPr>
          <a:xfrm>
            <a:off x="3655531" y="4258244"/>
            <a:ext cx="655200" cy="610800"/>
          </a:xfrm>
          <a:prstGeom prst="straightConnector1">
            <a:avLst/>
          </a:prstGeom>
          <a:noFill/>
          <a:ln w="19050" cap="flat" cmpd="sng">
            <a:solidFill>
              <a:schemeClr val="dk2"/>
            </a:solidFill>
            <a:prstDash val="solid"/>
            <a:round/>
            <a:headEnd type="none" w="med" len="med"/>
            <a:tailEnd type="none" w="med" len="med"/>
          </a:ln>
        </p:spPr>
      </p:cxnSp>
      <p:cxnSp>
        <p:nvCxnSpPr>
          <p:cNvPr id="148" name="Google Shape;148;p18"/>
          <p:cNvCxnSpPr>
            <a:stCxn id="146" idx="3"/>
            <a:endCxn id="141" idx="7"/>
          </p:cNvCxnSpPr>
          <p:nvPr/>
        </p:nvCxnSpPr>
        <p:spPr>
          <a:xfrm flipH="1">
            <a:off x="3655559" y="5345861"/>
            <a:ext cx="655200" cy="569400"/>
          </a:xfrm>
          <a:prstGeom prst="straightConnector1">
            <a:avLst/>
          </a:prstGeom>
          <a:noFill/>
          <a:ln w="19050" cap="flat" cmpd="sng">
            <a:solidFill>
              <a:schemeClr val="dk2"/>
            </a:solidFill>
            <a:prstDash val="solid"/>
            <a:round/>
            <a:headEnd type="none" w="med" len="med"/>
            <a:tailEnd type="none" w="med" len="med"/>
          </a:ln>
        </p:spPr>
      </p:cxnSp>
      <p:sp>
        <p:nvSpPr>
          <p:cNvPr id="149" name="Google Shape;149;p18"/>
          <p:cNvSpPr/>
          <p:nvPr/>
        </p:nvSpPr>
        <p:spPr>
          <a:xfrm>
            <a:off x="6082394" y="48986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18"/>
          <p:cNvCxnSpPr>
            <a:stCxn id="146" idx="6"/>
            <a:endCxn id="149" idx="2"/>
          </p:cNvCxnSpPr>
          <p:nvPr/>
        </p:nvCxnSpPr>
        <p:spPr>
          <a:xfrm>
            <a:off x="4941450" y="5107425"/>
            <a:ext cx="1140900" cy="0"/>
          </a:xfrm>
          <a:prstGeom prst="straightConnector1">
            <a:avLst/>
          </a:prstGeom>
          <a:noFill/>
          <a:ln w="19050" cap="flat" cmpd="sng">
            <a:solidFill>
              <a:schemeClr val="dk2"/>
            </a:solidFill>
            <a:prstDash val="solid"/>
            <a:round/>
            <a:headEnd type="none" w="med" len="med"/>
            <a:tailEnd type="none" w="med" len="med"/>
          </a:ln>
        </p:spPr>
      </p:cxnSp>
      <p:cxnSp>
        <p:nvCxnSpPr>
          <p:cNvPr id="151" name="Google Shape;151;p18"/>
          <p:cNvCxnSpPr>
            <a:stCxn id="146" idx="7"/>
            <a:endCxn id="143" idx="3"/>
          </p:cNvCxnSpPr>
          <p:nvPr/>
        </p:nvCxnSpPr>
        <p:spPr>
          <a:xfrm rot="10800000" flipH="1">
            <a:off x="4833241" y="4258189"/>
            <a:ext cx="594000" cy="610800"/>
          </a:xfrm>
          <a:prstGeom prst="straightConnector1">
            <a:avLst/>
          </a:prstGeom>
          <a:noFill/>
          <a:ln w="19050" cap="flat" cmpd="sng">
            <a:solidFill>
              <a:schemeClr val="dk2"/>
            </a:solidFill>
            <a:prstDash val="solid"/>
            <a:round/>
            <a:headEnd type="none" w="med" len="med"/>
            <a:tailEnd type="none" w="med" len="med"/>
          </a:ln>
        </p:spPr>
      </p:cxnSp>
      <p:sp>
        <p:nvSpPr>
          <p:cNvPr id="146" name="Google Shape;146;p18"/>
          <p:cNvSpPr/>
          <p:nvPr/>
        </p:nvSpPr>
        <p:spPr>
          <a:xfrm>
            <a:off x="4202550" y="4770225"/>
            <a:ext cx="738900" cy="674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52;p18"/>
          <p:cNvCxnSpPr>
            <a:stCxn id="146" idx="5"/>
            <a:endCxn id="144" idx="1"/>
          </p:cNvCxnSpPr>
          <p:nvPr/>
        </p:nvCxnSpPr>
        <p:spPr>
          <a:xfrm>
            <a:off x="4833241" y="5345861"/>
            <a:ext cx="594000" cy="5694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457200" y="1600200"/>
            <a:ext cx="8229600" cy="271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1800" b="1" dirty="0">
                <a:solidFill>
                  <a:schemeClr val="accent6"/>
                </a:solidFill>
              </a:rPr>
              <a:t>e) BUS:</a:t>
            </a:r>
            <a:r>
              <a:rPr lang="es" sz="1800" dirty="0"/>
              <a:t> todos los equipos de la red están unidos por un medio de transmisión común o </a:t>
            </a:r>
            <a:r>
              <a:rPr lang="es" sz="1800" b="1" dirty="0"/>
              <a:t>bus</a:t>
            </a:r>
            <a:r>
              <a:rPr lang="es" sz="1800" dirty="0"/>
              <a:t>.</a:t>
            </a:r>
            <a:endParaRPr sz="1800" dirty="0"/>
          </a:p>
          <a:p>
            <a:pPr marL="457200" lvl="0" indent="0" algn="l" rtl="0">
              <a:spcBef>
                <a:spcPts val="600"/>
              </a:spcBef>
              <a:spcAft>
                <a:spcPts val="0"/>
              </a:spcAft>
              <a:buNone/>
            </a:pPr>
            <a:r>
              <a:rPr lang="es" sz="1800" b="1" dirty="0"/>
              <a:t>VENTAJAS: </a:t>
            </a:r>
            <a:r>
              <a:rPr lang="es" sz="1800" dirty="0"/>
              <a:t>mínima cantidad de conexiones. Coste de ampliación muy bajo. La comunicación es directa entre cada par de equipos. La gestión de la red no recae en los equipos finales.</a:t>
            </a:r>
            <a:endParaRPr sz="1800" dirty="0"/>
          </a:p>
          <a:p>
            <a:pPr marL="457200" lvl="0" indent="0" algn="l" rtl="0">
              <a:spcBef>
                <a:spcPts val="600"/>
              </a:spcBef>
              <a:spcAft>
                <a:spcPts val="0"/>
              </a:spcAft>
              <a:buNone/>
            </a:pPr>
            <a:r>
              <a:rPr lang="es" sz="1800" b="1" dirty="0"/>
              <a:t>INCONVENIENTES:</a:t>
            </a:r>
            <a:r>
              <a:rPr lang="es" sz="1800" dirty="0"/>
              <a:t> mientras el bus es ocupado por dos equipos comunicándose, el resto deben esperar a que quede </a:t>
            </a:r>
            <a:r>
              <a:rPr lang="es" sz="1800" dirty="0" smtClean="0"/>
              <a:t>libre</a:t>
            </a:r>
            <a:r>
              <a:rPr lang="es" sz="1800" dirty="0"/>
              <a:t>. La caída del bus hace caer toda la red.</a:t>
            </a:r>
            <a:endParaRPr sz="1800" dirty="0"/>
          </a:p>
          <a:p>
            <a:pPr marL="0" lvl="0" indent="0" algn="l" rtl="0">
              <a:spcBef>
                <a:spcPts val="600"/>
              </a:spcBef>
              <a:spcAft>
                <a:spcPts val="0"/>
              </a:spcAft>
              <a:buNone/>
            </a:pPr>
            <a:endParaRPr sz="1800" dirty="0"/>
          </a:p>
        </p:txBody>
      </p:sp>
      <p:sp>
        <p:nvSpPr>
          <p:cNvPr id="158" name="Google Shape;158;p1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sp>
        <p:nvSpPr>
          <p:cNvPr id="159" name="Google Shape;159;p19"/>
          <p:cNvSpPr/>
          <p:nvPr/>
        </p:nvSpPr>
        <p:spPr>
          <a:xfrm>
            <a:off x="1773638" y="4481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 name="Google Shape;160;p19"/>
          <p:cNvCxnSpPr>
            <a:stCxn id="159" idx="4"/>
            <a:endCxn id="161" idx="1"/>
          </p:cNvCxnSpPr>
          <p:nvPr/>
        </p:nvCxnSpPr>
        <p:spPr>
          <a:xfrm>
            <a:off x="1982438" y="4898625"/>
            <a:ext cx="0" cy="633600"/>
          </a:xfrm>
          <a:prstGeom prst="straightConnector1">
            <a:avLst/>
          </a:prstGeom>
          <a:noFill/>
          <a:ln w="19050" cap="flat" cmpd="sng">
            <a:solidFill>
              <a:schemeClr val="dk2"/>
            </a:solidFill>
            <a:prstDash val="solid"/>
            <a:round/>
            <a:headEnd type="none" w="med" len="med"/>
            <a:tailEnd type="none" w="med" len="med"/>
          </a:ln>
        </p:spPr>
      </p:cxnSp>
      <p:sp>
        <p:nvSpPr>
          <p:cNvPr id="162" name="Google Shape;162;p19"/>
          <p:cNvSpPr/>
          <p:nvPr/>
        </p:nvSpPr>
        <p:spPr>
          <a:xfrm>
            <a:off x="2905763" y="4481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19"/>
          <p:cNvCxnSpPr>
            <a:stCxn id="162" idx="4"/>
          </p:cNvCxnSpPr>
          <p:nvPr/>
        </p:nvCxnSpPr>
        <p:spPr>
          <a:xfrm>
            <a:off x="3114563" y="4898625"/>
            <a:ext cx="0" cy="546000"/>
          </a:xfrm>
          <a:prstGeom prst="straightConnector1">
            <a:avLst/>
          </a:prstGeom>
          <a:noFill/>
          <a:ln w="19050" cap="flat" cmpd="sng">
            <a:solidFill>
              <a:schemeClr val="dk2"/>
            </a:solidFill>
            <a:prstDash val="solid"/>
            <a:round/>
            <a:headEnd type="none" w="med" len="med"/>
            <a:tailEnd type="none" w="med" len="med"/>
          </a:ln>
        </p:spPr>
      </p:cxnSp>
      <p:sp>
        <p:nvSpPr>
          <p:cNvPr id="164" name="Google Shape;164;p19"/>
          <p:cNvSpPr/>
          <p:nvPr/>
        </p:nvSpPr>
        <p:spPr>
          <a:xfrm>
            <a:off x="4363200" y="4481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 name="Google Shape;165;p19"/>
          <p:cNvCxnSpPr>
            <a:stCxn id="164" idx="4"/>
          </p:cNvCxnSpPr>
          <p:nvPr/>
        </p:nvCxnSpPr>
        <p:spPr>
          <a:xfrm>
            <a:off x="4572000" y="4898625"/>
            <a:ext cx="0" cy="578100"/>
          </a:xfrm>
          <a:prstGeom prst="straightConnector1">
            <a:avLst/>
          </a:prstGeom>
          <a:noFill/>
          <a:ln w="19050" cap="flat" cmpd="sng">
            <a:solidFill>
              <a:schemeClr val="dk2"/>
            </a:solidFill>
            <a:prstDash val="solid"/>
            <a:round/>
            <a:headEnd type="none" w="med" len="med"/>
            <a:tailEnd type="none" w="med" len="med"/>
          </a:ln>
        </p:spPr>
      </p:cxnSp>
      <p:sp>
        <p:nvSpPr>
          <p:cNvPr id="166" name="Google Shape;166;p19"/>
          <p:cNvSpPr/>
          <p:nvPr/>
        </p:nvSpPr>
        <p:spPr>
          <a:xfrm>
            <a:off x="5989088" y="4481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7" name="Google Shape;167;p19"/>
          <p:cNvCxnSpPr>
            <a:stCxn id="166" idx="4"/>
          </p:cNvCxnSpPr>
          <p:nvPr/>
        </p:nvCxnSpPr>
        <p:spPr>
          <a:xfrm>
            <a:off x="6197888" y="4898625"/>
            <a:ext cx="0" cy="594300"/>
          </a:xfrm>
          <a:prstGeom prst="straightConnector1">
            <a:avLst/>
          </a:prstGeom>
          <a:noFill/>
          <a:ln w="19050" cap="flat" cmpd="sng">
            <a:solidFill>
              <a:schemeClr val="dk2"/>
            </a:solidFill>
            <a:prstDash val="solid"/>
            <a:round/>
            <a:headEnd type="none" w="med" len="med"/>
            <a:tailEnd type="none" w="med" len="med"/>
          </a:ln>
        </p:spPr>
      </p:cxnSp>
      <p:sp>
        <p:nvSpPr>
          <p:cNvPr id="168" name="Google Shape;168;p19"/>
          <p:cNvSpPr/>
          <p:nvPr/>
        </p:nvSpPr>
        <p:spPr>
          <a:xfrm rot="10800000">
            <a:off x="2415362" y="60823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19"/>
          <p:cNvCxnSpPr>
            <a:endCxn id="168" idx="4"/>
          </p:cNvCxnSpPr>
          <p:nvPr/>
        </p:nvCxnSpPr>
        <p:spPr>
          <a:xfrm>
            <a:off x="2624162" y="5620625"/>
            <a:ext cx="0" cy="461700"/>
          </a:xfrm>
          <a:prstGeom prst="straightConnector1">
            <a:avLst/>
          </a:prstGeom>
          <a:noFill/>
          <a:ln w="19050" cap="flat" cmpd="sng">
            <a:solidFill>
              <a:schemeClr val="dk2"/>
            </a:solidFill>
            <a:prstDash val="solid"/>
            <a:round/>
            <a:headEnd type="none" w="med" len="med"/>
            <a:tailEnd type="none" w="med" len="med"/>
          </a:ln>
        </p:spPr>
      </p:cxnSp>
      <p:sp>
        <p:nvSpPr>
          <p:cNvPr id="161" name="Google Shape;161;p19"/>
          <p:cNvSpPr/>
          <p:nvPr/>
        </p:nvSpPr>
        <p:spPr>
          <a:xfrm>
            <a:off x="1982438" y="5443925"/>
            <a:ext cx="4240200" cy="176700"/>
          </a:xfrm>
          <a:prstGeom prst="rect">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0800000">
            <a:off x="3659912" y="60823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171;p19"/>
          <p:cNvCxnSpPr>
            <a:endCxn id="170" idx="4"/>
          </p:cNvCxnSpPr>
          <p:nvPr/>
        </p:nvCxnSpPr>
        <p:spPr>
          <a:xfrm>
            <a:off x="3868712" y="5620625"/>
            <a:ext cx="0" cy="461700"/>
          </a:xfrm>
          <a:prstGeom prst="straightConnector1">
            <a:avLst/>
          </a:prstGeom>
          <a:noFill/>
          <a:ln w="19050" cap="flat" cmpd="sng">
            <a:solidFill>
              <a:schemeClr val="dk2"/>
            </a:solidFill>
            <a:prstDash val="solid"/>
            <a:round/>
            <a:headEnd type="none" w="med" len="med"/>
            <a:tailEnd type="none" w="med" len="med"/>
          </a:ln>
        </p:spPr>
      </p:cxnSp>
      <p:sp>
        <p:nvSpPr>
          <p:cNvPr id="172" name="Google Shape;172;p19"/>
          <p:cNvSpPr/>
          <p:nvPr/>
        </p:nvSpPr>
        <p:spPr>
          <a:xfrm rot="10800000">
            <a:off x="5257787" y="60823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19"/>
          <p:cNvCxnSpPr>
            <a:endCxn id="172" idx="4"/>
          </p:cNvCxnSpPr>
          <p:nvPr/>
        </p:nvCxnSpPr>
        <p:spPr>
          <a:xfrm>
            <a:off x="5466587" y="5620625"/>
            <a:ext cx="0" cy="4617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179" name="Google Shape;179;p20"/>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a:t>1.2.1) ELEMENTOS ACTIVOS:</a:t>
            </a:r>
            <a:endParaRPr/>
          </a:p>
          <a:p>
            <a:pPr marL="0" lvl="0" indent="0" algn="l" rtl="0">
              <a:spcBef>
                <a:spcPts val="600"/>
              </a:spcBef>
              <a:spcAft>
                <a:spcPts val="0"/>
              </a:spcAft>
              <a:buNone/>
            </a:pPr>
            <a:r>
              <a:rPr lang="es" sz="2400" b="1">
                <a:solidFill>
                  <a:schemeClr val="accent6"/>
                </a:solidFill>
              </a:rPr>
              <a:t>a) EQUIPOS FINALES: </a:t>
            </a:r>
            <a:r>
              <a:rPr lang="es" sz="2400"/>
              <a:t>también llamados </a:t>
            </a:r>
            <a:r>
              <a:rPr lang="es" sz="2400" b="1"/>
              <a:t>hosts</a:t>
            </a:r>
            <a:r>
              <a:rPr lang="es" sz="2400"/>
              <a:t> o </a:t>
            </a:r>
            <a:r>
              <a:rPr lang="es" sz="2400" b="1"/>
              <a:t>nodos</a:t>
            </a:r>
            <a:r>
              <a:rPr lang="es" sz="2400"/>
              <a:t>, son aquellos equipos que actúan como emisores o receptores de comunicaciones en una red. Es decir:</a:t>
            </a:r>
            <a:endParaRPr sz="2400"/>
          </a:p>
          <a:p>
            <a:pPr marL="0" lvl="0" indent="457200" algn="l" rtl="0">
              <a:spcBef>
                <a:spcPts val="600"/>
              </a:spcBef>
              <a:spcAft>
                <a:spcPts val="0"/>
              </a:spcAft>
              <a:buNone/>
            </a:pPr>
            <a:endParaRPr sz="2400" b="1">
              <a:solidFill>
                <a:schemeClr val="accent4"/>
              </a:solidFill>
            </a:endParaRPr>
          </a:p>
          <a:p>
            <a:pPr marL="0" lvl="0" indent="457200" algn="l" rtl="0">
              <a:spcBef>
                <a:spcPts val="600"/>
              </a:spcBef>
              <a:spcAft>
                <a:spcPts val="0"/>
              </a:spcAft>
              <a:buNone/>
            </a:pPr>
            <a:r>
              <a:rPr lang="es" sz="2400" b="1">
                <a:solidFill>
                  <a:schemeClr val="accent4"/>
                </a:solidFill>
              </a:rPr>
              <a:t>ordenadores					PDAs, smartphones</a:t>
            </a:r>
            <a:endParaRPr sz="2400" b="1">
              <a:solidFill>
                <a:schemeClr val="accent4"/>
              </a:solidFill>
            </a:endParaRPr>
          </a:p>
          <a:p>
            <a:pPr marL="0" lvl="0" indent="457200" algn="l" rtl="0">
              <a:spcBef>
                <a:spcPts val="600"/>
              </a:spcBef>
              <a:spcAft>
                <a:spcPts val="0"/>
              </a:spcAft>
              <a:buNone/>
            </a:pPr>
            <a:r>
              <a:rPr lang="es" sz="2400" b="1">
                <a:solidFill>
                  <a:schemeClr val="accent4"/>
                </a:solidFill>
              </a:rPr>
              <a:t>impresoras de red			tablets			</a:t>
            </a:r>
            <a:endParaRPr sz="2400" b="1">
              <a:solidFill>
                <a:schemeClr val="accent4"/>
              </a:solidFill>
            </a:endParaRPr>
          </a:p>
          <a:p>
            <a:pPr marL="0" lvl="0" indent="457200" algn="l" rtl="0">
              <a:spcBef>
                <a:spcPts val="600"/>
              </a:spcBef>
              <a:spcAft>
                <a:spcPts val="0"/>
              </a:spcAft>
              <a:buNone/>
            </a:pPr>
            <a:r>
              <a:rPr lang="es" sz="2400" b="1">
                <a:solidFill>
                  <a:schemeClr val="accent4"/>
                </a:solidFill>
              </a:rPr>
              <a:t>teléfonos VoIP				servidores</a:t>
            </a:r>
            <a:endParaRPr sz="2400" b="1">
              <a:solidFill>
                <a:schemeClr val="accent4"/>
              </a:solidFill>
            </a:endParaRPr>
          </a:p>
          <a:p>
            <a:pPr marL="0" lvl="0" indent="457200" algn="l" rtl="0">
              <a:spcBef>
                <a:spcPts val="600"/>
              </a:spcBef>
              <a:spcAft>
                <a:spcPts val="0"/>
              </a:spcAft>
              <a:buNone/>
            </a:pPr>
            <a:r>
              <a:rPr lang="es" sz="2400" b="1">
                <a:solidFill>
                  <a:schemeClr val="accent4"/>
                </a:solidFill>
              </a:rPr>
              <a:t>cámaras de red				etc.</a:t>
            </a:r>
            <a:endParaRPr sz="2400" b="1">
              <a:solidFill>
                <a:schemeClr val="accent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185" name="Google Shape;185;p21"/>
          <p:cNvSpPr txBox="1">
            <a:spLocks noGrp="1"/>
          </p:cNvSpPr>
          <p:nvPr>
            <p:ph type="body" idx="1"/>
          </p:nvPr>
        </p:nvSpPr>
        <p:spPr>
          <a:xfrm>
            <a:off x="457200" y="1600200"/>
            <a:ext cx="8229600" cy="1016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400" b="1">
                <a:solidFill>
                  <a:schemeClr val="accent6"/>
                </a:solidFill>
              </a:rPr>
              <a:t>b) EQUIPOS INTERMEDIARIOS: </a:t>
            </a:r>
            <a:r>
              <a:rPr lang="es" sz="2400"/>
              <a:t>son aquellos equipos que ayudan a transportar la información por la red.</a:t>
            </a:r>
            <a:endParaRPr sz="2400" b="1">
              <a:solidFill>
                <a:schemeClr val="accent4"/>
              </a:solidFill>
            </a:endParaRPr>
          </a:p>
        </p:txBody>
      </p:sp>
      <p:graphicFrame>
        <p:nvGraphicFramePr>
          <p:cNvPr id="186" name="Google Shape;186;p21"/>
          <p:cNvGraphicFramePr/>
          <p:nvPr/>
        </p:nvGraphicFramePr>
        <p:xfrm>
          <a:off x="743700" y="2895850"/>
          <a:ext cx="7733025" cy="3566010"/>
        </p:xfrm>
        <a:graphic>
          <a:graphicData uri="http://schemas.openxmlformats.org/drawingml/2006/table">
            <a:tbl>
              <a:tblPr>
                <a:noFill/>
                <a:tableStyleId>{4ECA40BA-62EA-4E8D-937A-93796F34F9B4}</a:tableStyleId>
              </a:tblPr>
              <a:tblGrid>
                <a:gridCol w="2427150">
                  <a:extLst>
                    <a:ext uri="{9D8B030D-6E8A-4147-A177-3AD203B41FA5}">
                      <a16:colId xmlns:a16="http://schemas.microsoft.com/office/drawing/2014/main" val="20000"/>
                    </a:ext>
                  </a:extLst>
                </a:gridCol>
                <a:gridCol w="5305875">
                  <a:extLst>
                    <a:ext uri="{9D8B030D-6E8A-4147-A177-3AD203B41FA5}">
                      <a16:colId xmlns:a16="http://schemas.microsoft.com/office/drawing/2014/main" val="20001"/>
                    </a:ext>
                  </a:extLst>
                </a:gridCol>
              </a:tblGrid>
              <a:tr h="578100">
                <a:tc>
                  <a:txBody>
                    <a:bodyPr/>
                    <a:lstStyle/>
                    <a:p>
                      <a:pPr marL="0" lvl="0" indent="0" algn="ctr" rtl="0">
                        <a:spcBef>
                          <a:spcPts val="0"/>
                        </a:spcBef>
                        <a:spcAft>
                          <a:spcPts val="0"/>
                        </a:spcAft>
                        <a:buNone/>
                      </a:pPr>
                      <a:r>
                        <a:rPr lang="es" sz="1800" b="1">
                          <a:solidFill>
                            <a:schemeClr val="dk2"/>
                          </a:solidFill>
                          <a:latin typeface="Trebuchet MS"/>
                          <a:ea typeface="Trebuchet MS"/>
                          <a:cs typeface="Trebuchet MS"/>
                          <a:sym typeface="Trebuchet MS"/>
                        </a:rPr>
                        <a:t>Dispositivos de acceso a red</a:t>
                      </a:r>
                      <a:endParaRPr sz="1800" b="1">
                        <a:solidFill>
                          <a:schemeClr val="dk2"/>
                        </a:solidFill>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s" sz="1500">
                          <a:solidFill>
                            <a:schemeClr val="dk2"/>
                          </a:solidFill>
                          <a:latin typeface="Trebuchet MS"/>
                          <a:ea typeface="Trebuchet MS"/>
                          <a:cs typeface="Trebuchet MS"/>
                          <a:sym typeface="Trebuchet MS"/>
                        </a:rPr>
                        <a:t>Conectan dispositivos finales en una red.</a:t>
                      </a:r>
                      <a:endParaRPr sz="1500">
                        <a:solidFill>
                          <a:schemeClr val="dk2"/>
                        </a:solidFill>
                        <a:latin typeface="Trebuchet MS"/>
                        <a:ea typeface="Trebuchet MS"/>
                        <a:cs typeface="Trebuchet MS"/>
                        <a:sym typeface="Trebuchet MS"/>
                      </a:endParaRPr>
                    </a:p>
                    <a:p>
                      <a:pPr marL="0" lvl="0" indent="0" algn="l" rtl="0">
                        <a:spcBef>
                          <a:spcPts val="0"/>
                        </a:spcBef>
                        <a:spcAft>
                          <a:spcPts val="0"/>
                        </a:spcAft>
                        <a:buNone/>
                      </a:pPr>
                      <a:r>
                        <a:rPr lang="es" sz="1500" i="1">
                          <a:solidFill>
                            <a:schemeClr val="dk2"/>
                          </a:solidFill>
                          <a:latin typeface="Trebuchet MS"/>
                          <a:ea typeface="Trebuchet MS"/>
                          <a:cs typeface="Trebuchet MS"/>
                          <a:sym typeface="Trebuchet MS"/>
                        </a:rPr>
                        <a:t>Hubs</a:t>
                      </a:r>
                      <a:r>
                        <a:rPr lang="es" sz="1500">
                          <a:solidFill>
                            <a:schemeClr val="dk2"/>
                          </a:solidFill>
                          <a:latin typeface="Trebuchet MS"/>
                          <a:ea typeface="Trebuchet MS"/>
                          <a:cs typeface="Trebuchet MS"/>
                          <a:sym typeface="Trebuchet MS"/>
                        </a:rPr>
                        <a:t>, </a:t>
                      </a:r>
                      <a:r>
                        <a:rPr lang="es" sz="1500" i="1">
                          <a:solidFill>
                            <a:schemeClr val="dk2"/>
                          </a:solidFill>
                          <a:latin typeface="Trebuchet MS"/>
                          <a:ea typeface="Trebuchet MS"/>
                          <a:cs typeface="Trebuchet MS"/>
                          <a:sym typeface="Trebuchet MS"/>
                        </a:rPr>
                        <a:t>switches </a:t>
                      </a:r>
                      <a:r>
                        <a:rPr lang="es" sz="1500">
                          <a:solidFill>
                            <a:schemeClr val="dk2"/>
                          </a:solidFill>
                          <a:latin typeface="Trebuchet MS"/>
                          <a:ea typeface="Trebuchet MS"/>
                          <a:cs typeface="Trebuchet MS"/>
                          <a:sym typeface="Trebuchet MS"/>
                        </a:rPr>
                        <a:t>y puntos de acceso inalámbricos</a:t>
                      </a:r>
                      <a:endParaRPr sz="1500">
                        <a:solidFill>
                          <a:schemeClr val="dk2"/>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0"/>
                  </a:ext>
                </a:extLst>
              </a:tr>
              <a:tr h="595400">
                <a:tc>
                  <a:txBody>
                    <a:bodyPr/>
                    <a:lstStyle/>
                    <a:p>
                      <a:pPr marL="0" lvl="0" indent="0" algn="ctr" rtl="0">
                        <a:spcBef>
                          <a:spcPts val="0"/>
                        </a:spcBef>
                        <a:spcAft>
                          <a:spcPts val="0"/>
                        </a:spcAft>
                        <a:buNone/>
                      </a:pPr>
                      <a:r>
                        <a:rPr lang="es" sz="1800" b="1">
                          <a:solidFill>
                            <a:schemeClr val="dk2"/>
                          </a:solidFill>
                          <a:latin typeface="Trebuchet MS"/>
                          <a:ea typeface="Trebuchet MS"/>
                          <a:cs typeface="Trebuchet MS"/>
                          <a:sym typeface="Trebuchet MS"/>
                        </a:rPr>
                        <a:t>Dispositivos de internetwork</a:t>
                      </a:r>
                      <a:endParaRPr sz="1800" b="1">
                        <a:solidFill>
                          <a:schemeClr val="dk2"/>
                        </a:solidFill>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s" sz="1500" dirty="0">
                          <a:solidFill>
                            <a:schemeClr val="dk2"/>
                          </a:solidFill>
                          <a:latin typeface="Trebuchet MS"/>
                          <a:ea typeface="Trebuchet MS"/>
                          <a:cs typeface="Trebuchet MS"/>
                          <a:sym typeface="Trebuchet MS"/>
                        </a:rPr>
                        <a:t>Conectan dos o más redes distintas entre sí.</a:t>
                      </a:r>
                      <a:endParaRPr sz="1500" dirty="0">
                        <a:solidFill>
                          <a:schemeClr val="dk2"/>
                        </a:solidFill>
                        <a:latin typeface="Trebuchet MS"/>
                        <a:ea typeface="Trebuchet MS"/>
                        <a:cs typeface="Trebuchet MS"/>
                        <a:sym typeface="Trebuchet MS"/>
                      </a:endParaRPr>
                    </a:p>
                    <a:p>
                      <a:pPr marL="0" lvl="0" indent="0" algn="l" rtl="0">
                        <a:spcBef>
                          <a:spcPts val="0"/>
                        </a:spcBef>
                        <a:spcAft>
                          <a:spcPts val="0"/>
                        </a:spcAft>
                        <a:buNone/>
                      </a:pPr>
                      <a:r>
                        <a:rPr lang="es" sz="1500" i="1" dirty="0">
                          <a:solidFill>
                            <a:schemeClr val="dk2"/>
                          </a:solidFill>
                          <a:latin typeface="Trebuchet MS"/>
                          <a:ea typeface="Trebuchet MS"/>
                          <a:cs typeface="Trebuchet MS"/>
                          <a:sym typeface="Trebuchet MS"/>
                        </a:rPr>
                        <a:t>Routers</a:t>
                      </a:r>
                      <a:r>
                        <a:rPr lang="es" sz="1500" dirty="0">
                          <a:solidFill>
                            <a:schemeClr val="dk2"/>
                          </a:solidFill>
                          <a:latin typeface="Trebuchet MS"/>
                          <a:ea typeface="Trebuchet MS"/>
                          <a:cs typeface="Trebuchet MS"/>
                          <a:sym typeface="Trebuchet MS"/>
                        </a:rPr>
                        <a:t>.</a:t>
                      </a:r>
                      <a:endParaRPr sz="1500" dirty="0">
                        <a:solidFill>
                          <a:schemeClr val="dk2"/>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578100">
                <a:tc>
                  <a:txBody>
                    <a:bodyPr/>
                    <a:lstStyle/>
                    <a:p>
                      <a:pPr marL="0" lvl="0" indent="0" algn="ctr" rtl="0">
                        <a:spcBef>
                          <a:spcPts val="0"/>
                        </a:spcBef>
                        <a:spcAft>
                          <a:spcPts val="0"/>
                        </a:spcAft>
                        <a:buNone/>
                      </a:pPr>
                      <a:r>
                        <a:rPr lang="es" sz="1800" b="1">
                          <a:solidFill>
                            <a:schemeClr val="dk2"/>
                          </a:solidFill>
                          <a:latin typeface="Trebuchet MS"/>
                          <a:ea typeface="Trebuchet MS"/>
                          <a:cs typeface="Trebuchet MS"/>
                          <a:sym typeface="Trebuchet MS"/>
                        </a:rPr>
                        <a:t>Servidores de comunicación</a:t>
                      </a:r>
                      <a:endParaRPr sz="1800" b="1">
                        <a:solidFill>
                          <a:schemeClr val="dk2"/>
                        </a:solidFill>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s" sz="1500">
                          <a:solidFill>
                            <a:schemeClr val="dk2"/>
                          </a:solidFill>
                          <a:latin typeface="Trebuchet MS"/>
                          <a:ea typeface="Trebuchet MS"/>
                          <a:cs typeface="Trebuchet MS"/>
                          <a:sym typeface="Trebuchet MS"/>
                        </a:rPr>
                        <a:t>A partir de una señal de banda ancha ofrecen servicios como telefonía, TV, fax, etc.</a:t>
                      </a:r>
                      <a:endParaRPr sz="1500">
                        <a:solidFill>
                          <a:schemeClr val="dk2"/>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578100">
                <a:tc>
                  <a:txBody>
                    <a:bodyPr/>
                    <a:lstStyle/>
                    <a:p>
                      <a:pPr marL="0" lvl="0" indent="0" algn="ctr" rtl="0">
                        <a:spcBef>
                          <a:spcPts val="0"/>
                        </a:spcBef>
                        <a:spcAft>
                          <a:spcPts val="0"/>
                        </a:spcAft>
                        <a:buNone/>
                      </a:pPr>
                      <a:r>
                        <a:rPr lang="es" sz="1800" b="1">
                          <a:solidFill>
                            <a:schemeClr val="dk2"/>
                          </a:solidFill>
                          <a:latin typeface="Trebuchet MS"/>
                          <a:ea typeface="Trebuchet MS"/>
                          <a:cs typeface="Trebuchet MS"/>
                          <a:sym typeface="Trebuchet MS"/>
                        </a:rPr>
                        <a:t>Módems</a:t>
                      </a:r>
                      <a:endParaRPr sz="1800" b="1">
                        <a:solidFill>
                          <a:schemeClr val="dk2"/>
                        </a:solidFill>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s" sz="1500">
                          <a:solidFill>
                            <a:schemeClr val="dk2"/>
                          </a:solidFill>
                          <a:latin typeface="Trebuchet MS"/>
                          <a:ea typeface="Trebuchet MS"/>
                          <a:cs typeface="Trebuchet MS"/>
                          <a:sym typeface="Trebuchet MS"/>
                        </a:rPr>
                        <a:t>Conectan equipos entre sí a través de redes telefónicas o de cable.</a:t>
                      </a:r>
                      <a:endParaRPr sz="1500">
                        <a:solidFill>
                          <a:schemeClr val="dk2"/>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578100">
                <a:tc>
                  <a:txBody>
                    <a:bodyPr/>
                    <a:lstStyle/>
                    <a:p>
                      <a:pPr marL="0" lvl="0" indent="0" algn="ctr" rtl="0">
                        <a:spcBef>
                          <a:spcPts val="0"/>
                        </a:spcBef>
                        <a:spcAft>
                          <a:spcPts val="0"/>
                        </a:spcAft>
                        <a:buNone/>
                      </a:pPr>
                      <a:r>
                        <a:rPr lang="es" sz="1800" b="1">
                          <a:solidFill>
                            <a:schemeClr val="dk2"/>
                          </a:solidFill>
                          <a:latin typeface="Trebuchet MS"/>
                          <a:ea typeface="Trebuchet MS"/>
                          <a:cs typeface="Trebuchet MS"/>
                          <a:sym typeface="Trebuchet MS"/>
                        </a:rPr>
                        <a:t>Dispositivos de seguridad</a:t>
                      </a:r>
                      <a:endParaRPr sz="1800" b="1">
                        <a:solidFill>
                          <a:schemeClr val="dk2"/>
                        </a:solidFill>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s" sz="1500" dirty="0">
                          <a:solidFill>
                            <a:schemeClr val="dk2"/>
                          </a:solidFill>
                          <a:latin typeface="Trebuchet MS"/>
                          <a:ea typeface="Trebuchet MS"/>
                          <a:cs typeface="Trebuchet MS"/>
                          <a:sym typeface="Trebuchet MS"/>
                        </a:rPr>
                        <a:t>Ofrecen protección y monitorización de la red.</a:t>
                      </a:r>
                      <a:endParaRPr sz="1500" dirty="0">
                        <a:solidFill>
                          <a:schemeClr val="dk2"/>
                        </a:solidFill>
                        <a:latin typeface="Trebuchet MS"/>
                        <a:ea typeface="Trebuchet MS"/>
                        <a:cs typeface="Trebuchet MS"/>
                        <a:sym typeface="Trebuchet MS"/>
                      </a:endParaRPr>
                    </a:p>
                    <a:p>
                      <a:pPr marL="0" lvl="0" indent="0" algn="l" rtl="0">
                        <a:spcBef>
                          <a:spcPts val="0"/>
                        </a:spcBef>
                        <a:spcAft>
                          <a:spcPts val="0"/>
                        </a:spcAft>
                        <a:buNone/>
                      </a:pPr>
                      <a:r>
                        <a:rPr lang="es" sz="1500" dirty="0">
                          <a:solidFill>
                            <a:schemeClr val="dk2"/>
                          </a:solidFill>
                          <a:latin typeface="Trebuchet MS"/>
                          <a:ea typeface="Trebuchet MS"/>
                          <a:cs typeface="Trebuchet MS"/>
                          <a:sym typeface="Trebuchet MS"/>
                        </a:rPr>
                        <a:t>Cortafuegos (</a:t>
                      </a:r>
                      <a:r>
                        <a:rPr lang="es" sz="1500" i="1" dirty="0">
                          <a:solidFill>
                            <a:schemeClr val="dk2"/>
                          </a:solidFill>
                          <a:latin typeface="Trebuchet MS"/>
                          <a:ea typeface="Trebuchet MS"/>
                          <a:cs typeface="Trebuchet MS"/>
                          <a:sym typeface="Trebuchet MS"/>
                        </a:rPr>
                        <a:t>firewalls</a:t>
                      </a:r>
                      <a:r>
                        <a:rPr lang="es" sz="1500" dirty="0">
                          <a:solidFill>
                            <a:schemeClr val="dk2"/>
                          </a:solidFill>
                          <a:latin typeface="Trebuchet MS"/>
                          <a:ea typeface="Trebuchet MS"/>
                          <a:cs typeface="Trebuchet MS"/>
                          <a:sym typeface="Trebuchet MS"/>
                        </a:rPr>
                        <a:t>).</a:t>
                      </a:r>
                      <a:endParaRPr sz="1500" dirty="0">
                        <a:solidFill>
                          <a:schemeClr val="dk2"/>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192" name="Google Shape;192;p22"/>
          <p:cNvSpPr txBox="1">
            <a:spLocks noGrp="1"/>
          </p:cNvSpPr>
          <p:nvPr>
            <p:ph type="body" idx="1"/>
          </p:nvPr>
        </p:nvSpPr>
        <p:spPr>
          <a:xfrm>
            <a:off x="457200" y="1600200"/>
            <a:ext cx="8229600" cy="190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i="1" dirty="0">
                <a:solidFill>
                  <a:schemeClr val="accent6"/>
                </a:solidFill>
              </a:rPr>
              <a:t>HUBS</a:t>
            </a:r>
            <a:r>
              <a:rPr lang="es" sz="2000" b="1" dirty="0">
                <a:solidFill>
                  <a:schemeClr val="accent6"/>
                </a:solidFill>
              </a:rPr>
              <a:t>: </a:t>
            </a:r>
            <a:r>
              <a:rPr lang="es" sz="2000" dirty="0"/>
              <a:t>también llamados </a:t>
            </a:r>
            <a:r>
              <a:rPr lang="es" sz="2000" b="1" dirty="0"/>
              <a:t>concentradores</a:t>
            </a:r>
            <a:r>
              <a:rPr lang="es" sz="2000" dirty="0"/>
              <a:t>, son dispositivos intermediarios que aglutinan físicamente conexiones de red en un medio eléctrico común, comportándose como una topología </a:t>
            </a:r>
            <a:r>
              <a:rPr lang="es" sz="2000" dirty="0" smtClean="0"/>
              <a:t>estrella.</a:t>
            </a:r>
          </a:p>
          <a:p>
            <a:pPr marL="0" indent="0">
              <a:buNone/>
            </a:pPr>
            <a:r>
              <a:rPr lang="es-ES" sz="2000" dirty="0"/>
              <a:t>Están en desuso hoy día.</a:t>
            </a:r>
          </a:p>
          <a:p>
            <a:pPr marL="0" lvl="0" indent="0" algn="l" rtl="0">
              <a:spcBef>
                <a:spcPts val="600"/>
              </a:spcBef>
              <a:spcAft>
                <a:spcPts val="0"/>
              </a:spcAft>
              <a:buNone/>
            </a:pPr>
            <a:endParaRPr sz="2000" b="1" dirty="0">
              <a:solidFill>
                <a:schemeClr val="accent4"/>
              </a:solidFill>
            </a:endParaRPr>
          </a:p>
        </p:txBody>
      </p:sp>
      <p:pic>
        <p:nvPicPr>
          <p:cNvPr id="193" name="Google Shape;193;p22"/>
          <p:cNvPicPr preferRelativeResize="0"/>
          <p:nvPr/>
        </p:nvPicPr>
        <p:blipFill>
          <a:blip r:embed="rId3">
            <a:alphaModFix/>
          </a:blip>
          <a:stretch>
            <a:fillRect/>
          </a:stretch>
        </p:blipFill>
        <p:spPr>
          <a:xfrm>
            <a:off x="2672697" y="3350492"/>
            <a:ext cx="3798606" cy="31520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00" name="Google Shape;200;p23"/>
          <p:cNvSpPr txBox="1">
            <a:spLocks noGrp="1"/>
          </p:cNvSpPr>
          <p:nvPr>
            <p:ph type="body" idx="1"/>
          </p:nvPr>
        </p:nvSpPr>
        <p:spPr>
          <a:xfrm>
            <a:off x="457200" y="1600200"/>
            <a:ext cx="8229600" cy="2590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i="1" dirty="0">
                <a:solidFill>
                  <a:schemeClr val="accent6"/>
                </a:solidFill>
              </a:rPr>
              <a:t>SWITCHES</a:t>
            </a:r>
            <a:r>
              <a:rPr lang="es" sz="2000" b="1" dirty="0">
                <a:solidFill>
                  <a:schemeClr val="accent6"/>
                </a:solidFill>
              </a:rPr>
              <a:t>: </a:t>
            </a:r>
            <a:r>
              <a:rPr lang="es" sz="2000" dirty="0"/>
              <a:t>también llamados </a:t>
            </a:r>
            <a:r>
              <a:rPr lang="es" sz="2000" b="1" dirty="0"/>
              <a:t>conmutadores</a:t>
            </a:r>
            <a:r>
              <a:rPr lang="es" sz="2000" dirty="0"/>
              <a:t>, son dispositivos intermediarios que aglutinan físicamente conexiones de red y establecen canales de comunicación independientes entre cada par de equipos finales, formando una red con </a:t>
            </a:r>
            <a:r>
              <a:rPr lang="es" sz="2000" b="1" dirty="0"/>
              <a:t>topología de estrella</a:t>
            </a:r>
            <a:r>
              <a:rPr lang="es" sz="2000" dirty="0"/>
              <a:t>.</a:t>
            </a:r>
            <a:endParaRPr sz="2000" dirty="0"/>
          </a:p>
          <a:p>
            <a:pPr marL="0" lvl="0" indent="0" algn="l" rtl="0">
              <a:spcBef>
                <a:spcPts val="600"/>
              </a:spcBef>
              <a:spcAft>
                <a:spcPts val="0"/>
              </a:spcAft>
              <a:buNone/>
            </a:pPr>
            <a:r>
              <a:rPr lang="es" sz="2000" dirty="0"/>
              <a:t>Dan un rendimiento muy superior a los </a:t>
            </a:r>
            <a:r>
              <a:rPr lang="es" sz="2000" i="1" dirty="0" smtClean="0"/>
              <a:t>hubs </a:t>
            </a:r>
            <a:r>
              <a:rPr lang="es" sz="2000" dirty="0" smtClean="0"/>
              <a:t>y </a:t>
            </a:r>
            <a:r>
              <a:rPr lang="es" sz="2000" dirty="0"/>
              <a:t>hoy día se emplean masivamente.</a:t>
            </a:r>
            <a:endParaRPr sz="2000" dirty="0"/>
          </a:p>
          <a:p>
            <a:pPr marL="0" lvl="0" indent="0" algn="l" rtl="0">
              <a:spcBef>
                <a:spcPts val="600"/>
              </a:spcBef>
              <a:spcAft>
                <a:spcPts val="0"/>
              </a:spcAft>
              <a:buNone/>
            </a:pPr>
            <a:endParaRPr sz="2000" b="1" dirty="0">
              <a:solidFill>
                <a:schemeClr val="accent4"/>
              </a:solidFill>
            </a:endParaRPr>
          </a:p>
        </p:txBody>
      </p:sp>
      <p:sp>
        <p:nvSpPr>
          <p:cNvPr id="201" name="Google Shape;201;p23"/>
          <p:cNvSpPr txBox="1">
            <a:spLocks noGrp="1"/>
          </p:cNvSpPr>
          <p:nvPr>
            <p:ph type="body" idx="1"/>
          </p:nvPr>
        </p:nvSpPr>
        <p:spPr>
          <a:xfrm>
            <a:off x="5427863" y="3969037"/>
            <a:ext cx="3427500" cy="226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dirty="0"/>
              <a:t>Al igual que los </a:t>
            </a:r>
            <a:r>
              <a:rPr lang="es" sz="2000" i="1" dirty="0"/>
              <a:t>hubs</a:t>
            </a:r>
            <a:r>
              <a:rPr lang="es" sz="2000" dirty="0"/>
              <a:t>, los </a:t>
            </a:r>
            <a:r>
              <a:rPr lang="es" sz="2000" i="1" dirty="0"/>
              <a:t>switches</a:t>
            </a:r>
            <a:r>
              <a:rPr lang="es" sz="2000" dirty="0"/>
              <a:t> se pueden apilar entre sí para conseguir un mayor número de conexiones.</a:t>
            </a:r>
            <a:endParaRPr sz="2000" dirty="0"/>
          </a:p>
        </p:txBody>
      </p:sp>
      <p:pic>
        <p:nvPicPr>
          <p:cNvPr id="202" name="Google Shape;202;p23"/>
          <p:cNvPicPr preferRelativeResize="0"/>
          <p:nvPr/>
        </p:nvPicPr>
        <p:blipFill>
          <a:blip r:embed="rId3">
            <a:alphaModFix/>
          </a:blip>
          <a:stretch>
            <a:fillRect/>
          </a:stretch>
        </p:blipFill>
        <p:spPr>
          <a:xfrm>
            <a:off x="457200" y="4155025"/>
            <a:ext cx="4762500" cy="205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08" name="Google Shape;208;p24"/>
          <p:cNvSpPr txBox="1">
            <a:spLocks noGrp="1"/>
          </p:cNvSpPr>
          <p:nvPr>
            <p:ph type="body" idx="1"/>
          </p:nvPr>
        </p:nvSpPr>
        <p:spPr>
          <a:xfrm>
            <a:off x="415015" y="4018100"/>
            <a:ext cx="3475500" cy="255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dirty="0">
                <a:solidFill>
                  <a:schemeClr val="accent6"/>
                </a:solidFill>
              </a:rPr>
              <a:t>PUNTOS DE ACCESO INALÁMBRICOS: </a:t>
            </a:r>
            <a:r>
              <a:rPr lang="es" sz="2000" dirty="0"/>
              <a:t>también llamados </a:t>
            </a:r>
            <a:r>
              <a:rPr lang="es" sz="2000" b="1" dirty="0"/>
              <a:t>AP o WAP</a:t>
            </a:r>
            <a:r>
              <a:rPr lang="es" sz="2000" dirty="0"/>
              <a:t>, son dispositivos intermediarios que permiten a los equipos finales el acceso a una red a través de radiofrecuencia.</a:t>
            </a:r>
            <a:endParaRPr sz="2000" dirty="0"/>
          </a:p>
          <a:p>
            <a:pPr marL="0" lvl="0" indent="0" algn="l" rtl="0">
              <a:spcBef>
                <a:spcPts val="600"/>
              </a:spcBef>
              <a:spcAft>
                <a:spcPts val="0"/>
              </a:spcAft>
              <a:buNone/>
            </a:pPr>
            <a:endParaRPr sz="2000" b="1" dirty="0">
              <a:solidFill>
                <a:schemeClr val="accent4"/>
              </a:solidFill>
            </a:endParaRPr>
          </a:p>
        </p:txBody>
      </p:sp>
      <p:pic>
        <p:nvPicPr>
          <p:cNvPr id="209" name="Google Shape;209;p24"/>
          <p:cNvPicPr preferRelativeResize="0"/>
          <p:nvPr/>
        </p:nvPicPr>
        <p:blipFill>
          <a:blip r:embed="rId3">
            <a:alphaModFix/>
          </a:blip>
          <a:stretch>
            <a:fillRect/>
          </a:stretch>
        </p:blipFill>
        <p:spPr>
          <a:xfrm>
            <a:off x="553575" y="1635300"/>
            <a:ext cx="2507343" cy="2382799"/>
          </a:xfrm>
          <a:prstGeom prst="rect">
            <a:avLst/>
          </a:prstGeom>
          <a:noFill/>
          <a:ln>
            <a:noFill/>
          </a:ln>
        </p:spPr>
      </p:pic>
      <p:pic>
        <p:nvPicPr>
          <p:cNvPr id="210" name="Google Shape;210;p24"/>
          <p:cNvPicPr preferRelativeResize="0"/>
          <p:nvPr/>
        </p:nvPicPr>
        <p:blipFill>
          <a:blip r:embed="rId4">
            <a:alphaModFix/>
          </a:blip>
          <a:stretch>
            <a:fillRect/>
          </a:stretch>
        </p:blipFill>
        <p:spPr>
          <a:xfrm>
            <a:off x="3890516" y="1657761"/>
            <a:ext cx="4796284" cy="2207939"/>
          </a:xfrm>
          <a:prstGeom prst="rect">
            <a:avLst/>
          </a:prstGeom>
          <a:noFill/>
          <a:ln>
            <a:noFill/>
          </a:ln>
        </p:spPr>
      </p:pic>
      <p:sp>
        <p:nvSpPr>
          <p:cNvPr id="211" name="Google Shape;211;p24"/>
          <p:cNvSpPr txBox="1">
            <a:spLocks noGrp="1"/>
          </p:cNvSpPr>
          <p:nvPr>
            <p:ph type="body" idx="1"/>
          </p:nvPr>
        </p:nvSpPr>
        <p:spPr>
          <a:xfrm>
            <a:off x="3890516" y="3985957"/>
            <a:ext cx="4905000" cy="263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i="1" dirty="0">
                <a:solidFill>
                  <a:schemeClr val="accent6"/>
                </a:solidFill>
              </a:rPr>
              <a:t>ROUTERS</a:t>
            </a:r>
            <a:r>
              <a:rPr lang="es" sz="2000" b="1" dirty="0">
                <a:solidFill>
                  <a:schemeClr val="accent6"/>
                </a:solidFill>
              </a:rPr>
              <a:t>: </a:t>
            </a:r>
            <a:r>
              <a:rPr lang="es" sz="2000" dirty="0"/>
              <a:t>también llamados </a:t>
            </a:r>
            <a:r>
              <a:rPr lang="es" sz="2000" b="1" dirty="0"/>
              <a:t>pasarelas</a:t>
            </a:r>
            <a:r>
              <a:rPr lang="es" sz="2000" dirty="0"/>
              <a:t>,</a:t>
            </a:r>
            <a:r>
              <a:rPr lang="es" sz="2000" b="1" dirty="0"/>
              <a:t> puertas de enlace </a:t>
            </a:r>
            <a:r>
              <a:rPr lang="es" sz="2000" dirty="0"/>
              <a:t>o</a:t>
            </a:r>
            <a:r>
              <a:rPr lang="es" sz="2000" b="1" dirty="0"/>
              <a:t> gateways</a:t>
            </a:r>
            <a:r>
              <a:rPr lang="es" sz="2000" dirty="0"/>
              <a:t>, son dispositivos intermediarios que unen dos o más redes distintas. Son muy conocidos los que nos venden los ISP (proveedores de internet) para conectar nuestra LAN a internet.</a:t>
            </a:r>
            <a:endParaRPr sz="2000" dirty="0"/>
          </a:p>
          <a:p>
            <a:pPr marL="0" lvl="0" indent="0" algn="l" rtl="0">
              <a:spcBef>
                <a:spcPts val="600"/>
              </a:spcBef>
              <a:spcAft>
                <a:spcPts val="0"/>
              </a:spcAft>
              <a:buNone/>
            </a:pPr>
            <a:endParaRPr sz="2000" b="1" dirty="0">
              <a:solidFill>
                <a:schemeClr val="accent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17" name="Google Shape;217;p25"/>
          <p:cNvSpPr txBox="1"/>
          <p:nvPr/>
        </p:nvSpPr>
        <p:spPr>
          <a:xfrm>
            <a:off x="445950" y="1790612"/>
            <a:ext cx="8252100" cy="18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000" b="1" dirty="0">
                <a:solidFill>
                  <a:schemeClr val="accent6"/>
                </a:solidFill>
                <a:latin typeface="Trebuchet MS"/>
                <a:ea typeface="Trebuchet MS"/>
                <a:cs typeface="Trebuchet MS"/>
                <a:sym typeface="Trebuchet MS"/>
              </a:rPr>
              <a:t>MODEMS: </a:t>
            </a:r>
            <a:r>
              <a:rPr lang="es" sz="2000" dirty="0">
                <a:solidFill>
                  <a:schemeClr val="dk2"/>
                </a:solidFill>
                <a:latin typeface="Trebuchet MS"/>
                <a:ea typeface="Trebuchet MS"/>
                <a:cs typeface="Trebuchet MS"/>
                <a:sym typeface="Trebuchet MS"/>
              </a:rPr>
              <a:t>el acceso a servidores a través de la red telefónica básica se realiza a través </a:t>
            </a:r>
            <a:r>
              <a:rPr lang="es" sz="2000" b="1" dirty="0">
                <a:solidFill>
                  <a:schemeClr val="dk2"/>
                </a:solidFill>
                <a:latin typeface="Trebuchet MS"/>
                <a:ea typeface="Trebuchet MS"/>
                <a:cs typeface="Trebuchet MS"/>
                <a:sym typeface="Trebuchet MS"/>
              </a:rPr>
              <a:t>MODEMS</a:t>
            </a:r>
            <a:r>
              <a:rPr lang="es" sz="2000" dirty="0">
                <a:solidFill>
                  <a:schemeClr val="dk2"/>
                </a:solidFill>
                <a:latin typeface="Trebuchet MS"/>
                <a:ea typeface="Trebuchet MS"/>
                <a:cs typeface="Trebuchet MS"/>
                <a:sym typeface="Trebuchet MS"/>
              </a:rPr>
              <a:t> (</a:t>
            </a:r>
            <a:r>
              <a:rPr lang="es" sz="2000" b="1" dirty="0">
                <a:solidFill>
                  <a:schemeClr val="dk2"/>
                </a:solidFill>
                <a:latin typeface="Trebuchet MS"/>
                <a:ea typeface="Trebuchet MS"/>
                <a:cs typeface="Trebuchet MS"/>
                <a:sym typeface="Trebuchet MS"/>
              </a:rPr>
              <a:t>MO</a:t>
            </a:r>
            <a:r>
              <a:rPr lang="es" sz="2000" dirty="0">
                <a:solidFill>
                  <a:schemeClr val="dk2"/>
                </a:solidFill>
                <a:latin typeface="Trebuchet MS"/>
                <a:ea typeface="Trebuchet MS"/>
                <a:cs typeface="Trebuchet MS"/>
                <a:sym typeface="Trebuchet MS"/>
              </a:rPr>
              <a:t>dulador / </a:t>
            </a:r>
            <a:r>
              <a:rPr lang="es" sz="2000" b="1" dirty="0">
                <a:solidFill>
                  <a:schemeClr val="dk2"/>
                </a:solidFill>
                <a:latin typeface="Trebuchet MS"/>
                <a:ea typeface="Trebuchet MS"/>
                <a:cs typeface="Trebuchet MS"/>
                <a:sym typeface="Trebuchet MS"/>
              </a:rPr>
              <a:t>DEM</a:t>
            </a:r>
            <a:r>
              <a:rPr lang="es" sz="2000" dirty="0">
                <a:solidFill>
                  <a:schemeClr val="dk2"/>
                </a:solidFill>
                <a:latin typeface="Trebuchet MS"/>
                <a:ea typeface="Trebuchet MS"/>
                <a:cs typeface="Trebuchet MS"/>
                <a:sym typeface="Trebuchet MS"/>
              </a:rPr>
              <a:t>odulador), que </a:t>
            </a:r>
            <a:r>
              <a:rPr lang="es" sz="2000" b="1" dirty="0">
                <a:solidFill>
                  <a:schemeClr val="dk2"/>
                </a:solidFill>
                <a:latin typeface="Trebuchet MS"/>
                <a:ea typeface="Trebuchet MS"/>
                <a:cs typeface="Trebuchet MS"/>
                <a:sym typeface="Trebuchet MS"/>
              </a:rPr>
              <a:t>convierten la información digital en señal eléctrica </a:t>
            </a:r>
            <a:r>
              <a:rPr lang="es" sz="2000" dirty="0">
                <a:solidFill>
                  <a:schemeClr val="dk2"/>
                </a:solidFill>
                <a:latin typeface="Trebuchet MS"/>
                <a:ea typeface="Trebuchet MS"/>
                <a:cs typeface="Trebuchet MS"/>
                <a:sym typeface="Trebuchet MS"/>
              </a:rPr>
              <a:t>válida para la red telefónica (y viveversa). Desde el módem hasta la roseta va un cable telefónico con </a:t>
            </a:r>
            <a:r>
              <a:rPr lang="es" sz="2000" b="1" dirty="0">
                <a:solidFill>
                  <a:schemeClr val="dk2"/>
                </a:solidFill>
                <a:latin typeface="Trebuchet MS"/>
                <a:ea typeface="Trebuchet MS"/>
                <a:cs typeface="Trebuchet MS"/>
                <a:sym typeface="Trebuchet MS"/>
              </a:rPr>
              <a:t>conectores RJ-11 </a:t>
            </a:r>
            <a:r>
              <a:rPr lang="es" sz="2000" dirty="0">
                <a:solidFill>
                  <a:schemeClr val="dk2"/>
                </a:solidFill>
                <a:latin typeface="Trebuchet MS"/>
                <a:ea typeface="Trebuchet MS"/>
                <a:cs typeface="Trebuchet MS"/>
                <a:sym typeface="Trebuchet MS"/>
              </a:rPr>
              <a:t>de 4 contactos (sólo se usan dos).</a:t>
            </a:r>
            <a:endParaRPr sz="2000" dirty="0">
              <a:solidFill>
                <a:schemeClr val="dk2"/>
              </a:solidFill>
            </a:endParaRPr>
          </a:p>
        </p:txBody>
      </p:sp>
      <p:pic>
        <p:nvPicPr>
          <p:cNvPr id="218" name="Google Shape;218;p25"/>
          <p:cNvPicPr preferRelativeResize="0"/>
          <p:nvPr/>
        </p:nvPicPr>
        <p:blipFill>
          <a:blip r:embed="rId3">
            <a:alphaModFix/>
          </a:blip>
          <a:stretch>
            <a:fillRect/>
          </a:stretch>
        </p:blipFill>
        <p:spPr>
          <a:xfrm>
            <a:off x="609600" y="3746912"/>
            <a:ext cx="3011860" cy="1658586"/>
          </a:xfrm>
          <a:prstGeom prst="rect">
            <a:avLst/>
          </a:prstGeom>
          <a:noFill/>
          <a:ln>
            <a:noFill/>
          </a:ln>
        </p:spPr>
      </p:pic>
      <p:sp>
        <p:nvSpPr>
          <p:cNvPr id="219" name="Google Shape;219;p25"/>
          <p:cNvSpPr txBox="1"/>
          <p:nvPr/>
        </p:nvSpPr>
        <p:spPr>
          <a:xfrm>
            <a:off x="569622" y="5550208"/>
            <a:ext cx="8062800" cy="1124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dirty="0">
                <a:solidFill>
                  <a:schemeClr val="dk2"/>
                </a:solidFill>
                <a:latin typeface="Trebuchet MS"/>
                <a:ea typeface="Trebuchet MS"/>
                <a:cs typeface="Trebuchet MS"/>
                <a:sym typeface="Trebuchet MS"/>
              </a:rPr>
              <a:t>Módem interno PCI (izq) y módem externo (dch). Algunos internos son del tipo "Winmodem" (PCI o AMR), cuyas funciones son realizadas por el sistema operativo en vez de por su propio hardware. Los externos son más fiables.</a:t>
            </a:r>
            <a:endParaRPr dirty="0"/>
          </a:p>
        </p:txBody>
      </p:sp>
      <p:pic>
        <p:nvPicPr>
          <p:cNvPr id="220" name="Google Shape;220;p25"/>
          <p:cNvPicPr preferRelativeResize="0"/>
          <p:nvPr/>
        </p:nvPicPr>
        <p:blipFill>
          <a:blip r:embed="rId4">
            <a:alphaModFix/>
          </a:blip>
          <a:stretch>
            <a:fillRect/>
          </a:stretch>
        </p:blipFill>
        <p:spPr>
          <a:xfrm>
            <a:off x="6064488" y="3670712"/>
            <a:ext cx="2446886" cy="18330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26" name="Google Shape;226;p26"/>
          <p:cNvSpPr txBox="1">
            <a:spLocks noGrp="1"/>
          </p:cNvSpPr>
          <p:nvPr>
            <p:ph type="body" idx="1"/>
          </p:nvPr>
        </p:nvSpPr>
        <p:spPr>
          <a:xfrm>
            <a:off x="457200" y="1600200"/>
            <a:ext cx="8229600" cy="190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a:t>1.2.2) ELEMENTOS PASIVOS:</a:t>
            </a:r>
            <a:endParaRPr/>
          </a:p>
          <a:p>
            <a:pPr marL="0" lvl="0" indent="0" algn="l" rtl="0">
              <a:spcBef>
                <a:spcPts val="600"/>
              </a:spcBef>
              <a:spcAft>
                <a:spcPts val="0"/>
              </a:spcAft>
              <a:buNone/>
            </a:pPr>
            <a:r>
              <a:rPr lang="es" sz="2000" b="1">
                <a:solidFill>
                  <a:schemeClr val="accent6"/>
                </a:solidFill>
              </a:rPr>
              <a:t>a) ADAPTADORES: </a:t>
            </a:r>
            <a:r>
              <a:rPr lang="es" sz="2000"/>
              <a:t>también llamados NIC</a:t>
            </a:r>
            <a:r>
              <a:rPr lang="es" sz="2000" b="1"/>
              <a:t> </a:t>
            </a:r>
            <a:r>
              <a:rPr lang="es" sz="2000"/>
              <a:t>(</a:t>
            </a:r>
            <a:r>
              <a:rPr lang="es" sz="2000" i="1"/>
              <a:t>Network Interface Card</a:t>
            </a:r>
            <a:r>
              <a:rPr lang="es" sz="2000"/>
              <a:t>) son dispositivos periféricos que permiten conectar un equipo a una red.</a:t>
            </a:r>
            <a:endParaRPr sz="2000" b="1">
              <a:solidFill>
                <a:schemeClr val="accent4"/>
              </a:solidFill>
            </a:endParaRPr>
          </a:p>
        </p:txBody>
      </p:sp>
      <p:pic>
        <p:nvPicPr>
          <p:cNvPr id="227" name="Google Shape;227;p26"/>
          <p:cNvPicPr preferRelativeResize="0"/>
          <p:nvPr/>
        </p:nvPicPr>
        <p:blipFill>
          <a:blip r:embed="rId3">
            <a:alphaModFix/>
          </a:blip>
          <a:stretch>
            <a:fillRect/>
          </a:stretch>
        </p:blipFill>
        <p:spPr>
          <a:xfrm>
            <a:off x="569625" y="3554531"/>
            <a:ext cx="2477201" cy="2195893"/>
          </a:xfrm>
          <a:prstGeom prst="rect">
            <a:avLst/>
          </a:prstGeom>
          <a:noFill/>
          <a:ln>
            <a:noFill/>
          </a:ln>
        </p:spPr>
      </p:pic>
      <p:pic>
        <p:nvPicPr>
          <p:cNvPr id="228" name="Google Shape;228;p26"/>
          <p:cNvPicPr preferRelativeResize="0"/>
          <p:nvPr/>
        </p:nvPicPr>
        <p:blipFill>
          <a:blip r:embed="rId4">
            <a:alphaModFix/>
          </a:blip>
          <a:stretch>
            <a:fillRect/>
          </a:stretch>
        </p:blipFill>
        <p:spPr>
          <a:xfrm>
            <a:off x="3578113" y="3613425"/>
            <a:ext cx="2140174" cy="2137000"/>
          </a:xfrm>
          <a:prstGeom prst="rect">
            <a:avLst/>
          </a:prstGeom>
          <a:noFill/>
          <a:ln>
            <a:noFill/>
          </a:ln>
        </p:spPr>
      </p:pic>
      <p:pic>
        <p:nvPicPr>
          <p:cNvPr id="229" name="Google Shape;229;p26"/>
          <p:cNvPicPr preferRelativeResize="0"/>
          <p:nvPr/>
        </p:nvPicPr>
        <p:blipFill>
          <a:blip r:embed="rId5">
            <a:alphaModFix/>
          </a:blip>
          <a:stretch>
            <a:fillRect/>
          </a:stretch>
        </p:blipFill>
        <p:spPr>
          <a:xfrm>
            <a:off x="6250850" y="3468142"/>
            <a:ext cx="2274050" cy="2282282"/>
          </a:xfrm>
          <a:prstGeom prst="rect">
            <a:avLst/>
          </a:prstGeom>
          <a:noFill/>
          <a:ln>
            <a:noFill/>
          </a:ln>
        </p:spPr>
      </p:pic>
      <p:sp>
        <p:nvSpPr>
          <p:cNvPr id="230" name="Google Shape;230;p26"/>
          <p:cNvSpPr txBox="1"/>
          <p:nvPr/>
        </p:nvSpPr>
        <p:spPr>
          <a:xfrm>
            <a:off x="569625" y="5674225"/>
            <a:ext cx="2489400" cy="883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NIC PCI para redes Ethernet</a:t>
            </a:r>
            <a:endParaRPr/>
          </a:p>
        </p:txBody>
      </p:sp>
      <p:sp>
        <p:nvSpPr>
          <p:cNvPr id="231" name="Google Shape;231;p26"/>
          <p:cNvSpPr txBox="1"/>
          <p:nvPr/>
        </p:nvSpPr>
        <p:spPr>
          <a:xfrm>
            <a:off x="3578113" y="5674225"/>
            <a:ext cx="2489400" cy="883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NIC USB para redes inalámbricas Wi-Fi</a:t>
            </a:r>
            <a:endParaRPr/>
          </a:p>
        </p:txBody>
      </p:sp>
      <p:sp>
        <p:nvSpPr>
          <p:cNvPr id="232" name="Google Shape;232;p26"/>
          <p:cNvSpPr txBox="1"/>
          <p:nvPr/>
        </p:nvSpPr>
        <p:spPr>
          <a:xfrm>
            <a:off x="6250850" y="5674225"/>
            <a:ext cx="2489400" cy="883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NIC PCMCIA para conectar portátiles a redes Ethernet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body" idx="1"/>
          </p:nvPr>
        </p:nvSpPr>
        <p:spPr>
          <a:xfrm>
            <a:off x="457200" y="1600200"/>
            <a:ext cx="8229600" cy="1691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a:t>Conjunto de dos o más equipos o dispositivos informáticos conectados entre sí con el objetivo de comunicarse y compartir recursos.</a:t>
            </a:r>
            <a:endParaRPr/>
          </a:p>
        </p:txBody>
      </p:sp>
      <p:sp>
        <p:nvSpPr>
          <p:cNvPr id="34" name="Google Shape;34;p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1.0. ¿QUÉ ES UNA RED DE COMPUTADORES?</a:t>
            </a:r>
            <a:endParaRPr/>
          </a:p>
        </p:txBody>
      </p:sp>
      <p:pic>
        <p:nvPicPr>
          <p:cNvPr id="35" name="Google Shape;35;p9"/>
          <p:cNvPicPr preferRelativeResize="0"/>
          <p:nvPr/>
        </p:nvPicPr>
        <p:blipFill>
          <a:blip r:embed="rId3">
            <a:alphaModFix/>
          </a:blip>
          <a:stretch>
            <a:fillRect/>
          </a:stretch>
        </p:blipFill>
        <p:spPr>
          <a:xfrm>
            <a:off x="2004800" y="3236231"/>
            <a:ext cx="5042681" cy="34817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38" name="Google Shape;238;p27"/>
          <p:cNvSpPr txBox="1">
            <a:spLocks noGrp="1"/>
          </p:cNvSpPr>
          <p:nvPr>
            <p:ph type="body" idx="1"/>
          </p:nvPr>
        </p:nvSpPr>
        <p:spPr>
          <a:xfrm>
            <a:off x="457200" y="1600200"/>
            <a:ext cx="8229600" cy="92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a:solidFill>
                  <a:schemeClr val="accent6"/>
                </a:solidFill>
              </a:rPr>
              <a:t>b) MEDIOS CABLEADOS: </a:t>
            </a:r>
            <a:r>
              <a:rPr lang="es" sz="2000"/>
              <a:t>los medios de transmisión cableados que se emplean en redes de computadores son los siguientes:</a:t>
            </a:r>
            <a:endParaRPr sz="2000" b="1">
              <a:solidFill>
                <a:schemeClr val="accent4"/>
              </a:solidFill>
            </a:endParaRPr>
          </a:p>
        </p:txBody>
      </p:sp>
      <p:sp>
        <p:nvSpPr>
          <p:cNvPr id="239" name="Google Shape;239;p27"/>
          <p:cNvSpPr txBox="1">
            <a:spLocks noGrp="1"/>
          </p:cNvSpPr>
          <p:nvPr>
            <p:ph type="body" idx="1"/>
          </p:nvPr>
        </p:nvSpPr>
        <p:spPr>
          <a:xfrm>
            <a:off x="457200" y="2611925"/>
            <a:ext cx="8229600" cy="398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u="sng">
                <a:solidFill>
                  <a:schemeClr val="accent4"/>
                </a:solidFill>
              </a:rPr>
              <a:t>CABLE COAXIAL:</a:t>
            </a:r>
            <a:r>
              <a:rPr lang="es" sz="2000" b="1">
                <a:solidFill>
                  <a:schemeClr val="accent6"/>
                </a:solidFill>
              </a:rPr>
              <a:t> </a:t>
            </a:r>
            <a:r>
              <a:rPr lang="es" sz="2000"/>
              <a:t>consiste en un núcleo de cobre protegido por un material aislante (dieléctrico), éste a su vez cubierto por una malla de cobre y protegido el conjunto por una capa de plástico.</a:t>
            </a:r>
            <a:endParaRPr sz="2000"/>
          </a:p>
          <a:p>
            <a:pPr marL="3657600" lvl="0" indent="0" algn="l" rtl="0">
              <a:spcBef>
                <a:spcPts val="600"/>
              </a:spcBef>
              <a:spcAft>
                <a:spcPts val="0"/>
              </a:spcAft>
              <a:buNone/>
            </a:pPr>
            <a:r>
              <a:rPr lang="es" sz="2000"/>
              <a:t>En redes se utiliza principalmente el cable </a:t>
            </a:r>
            <a:r>
              <a:rPr lang="es" sz="2000" b="1"/>
              <a:t>RG-58/U </a:t>
            </a:r>
            <a:r>
              <a:rPr lang="es" sz="2000"/>
              <a:t>(hilo de cobre) o </a:t>
            </a:r>
            <a:r>
              <a:rPr lang="es" sz="2000" b="1"/>
              <a:t>A/U </a:t>
            </a:r>
            <a:r>
              <a:rPr lang="es" sz="2000"/>
              <a:t>(núcleo en malla), de 5 mm de diámetro, que permite una distancia de </a:t>
            </a:r>
            <a:r>
              <a:rPr lang="es" sz="2000" b="1"/>
              <a:t>hasta 185 m por segmento</a:t>
            </a:r>
            <a:r>
              <a:rPr lang="es" sz="2000"/>
              <a:t> (es decir, sin necesidad de usar repetidor).</a:t>
            </a:r>
            <a:endParaRPr sz="2000"/>
          </a:p>
        </p:txBody>
      </p:sp>
      <p:pic>
        <p:nvPicPr>
          <p:cNvPr id="240" name="Google Shape;240;p27"/>
          <p:cNvPicPr preferRelativeResize="0"/>
          <p:nvPr/>
        </p:nvPicPr>
        <p:blipFill>
          <a:blip r:embed="rId3">
            <a:alphaModFix/>
          </a:blip>
          <a:stretch>
            <a:fillRect/>
          </a:stretch>
        </p:blipFill>
        <p:spPr>
          <a:xfrm>
            <a:off x="457200" y="4088500"/>
            <a:ext cx="3505200" cy="2486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46" name="Google Shape;246;p28"/>
          <p:cNvSpPr txBox="1">
            <a:spLocks noGrp="1"/>
          </p:cNvSpPr>
          <p:nvPr>
            <p:ph type="body" idx="1"/>
          </p:nvPr>
        </p:nvSpPr>
        <p:spPr>
          <a:xfrm>
            <a:off x="457200" y="1808875"/>
            <a:ext cx="8229600" cy="1364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u="sng">
                <a:solidFill>
                  <a:schemeClr val="accent4"/>
                </a:solidFill>
              </a:rPr>
              <a:t>PAR TRENZADO:</a:t>
            </a:r>
            <a:r>
              <a:rPr lang="es" sz="2000" b="1">
                <a:solidFill>
                  <a:schemeClr val="accent4"/>
                </a:solidFill>
              </a:rPr>
              <a:t> </a:t>
            </a:r>
            <a:r>
              <a:rPr lang="es" sz="2000"/>
              <a:t>consiste en un conjunto de hilos de cobre trenzados por pares y envueltos por una vaina de plástico. Tiene menor coste que el coaxial y es más fácil trabajar con él.</a:t>
            </a:r>
            <a:endParaRPr sz="2000"/>
          </a:p>
          <a:p>
            <a:pPr marL="0" lvl="0" indent="0" algn="l" rtl="0">
              <a:spcBef>
                <a:spcPts val="600"/>
              </a:spcBef>
              <a:spcAft>
                <a:spcPts val="0"/>
              </a:spcAft>
              <a:buNone/>
            </a:pPr>
            <a:r>
              <a:rPr lang="es" sz="2000" b="1"/>
              <a:t>Dependiendo de su apantallamiento</a:t>
            </a:r>
            <a:r>
              <a:rPr lang="es" sz="2000"/>
              <a:t>, tenemos tres tipos: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p:txBody>
      </p:sp>
      <p:pic>
        <p:nvPicPr>
          <p:cNvPr id="247" name="Google Shape;247;p28"/>
          <p:cNvPicPr preferRelativeResize="0"/>
          <p:nvPr/>
        </p:nvPicPr>
        <p:blipFill>
          <a:blip r:embed="rId3">
            <a:alphaModFix/>
          </a:blip>
          <a:stretch>
            <a:fillRect/>
          </a:stretch>
        </p:blipFill>
        <p:spPr>
          <a:xfrm>
            <a:off x="457200" y="3484106"/>
            <a:ext cx="2898768" cy="1269329"/>
          </a:xfrm>
          <a:prstGeom prst="rect">
            <a:avLst/>
          </a:prstGeom>
          <a:noFill/>
          <a:ln>
            <a:noFill/>
          </a:ln>
        </p:spPr>
      </p:pic>
      <p:pic>
        <p:nvPicPr>
          <p:cNvPr id="248" name="Google Shape;248;p28"/>
          <p:cNvPicPr preferRelativeResize="0"/>
          <p:nvPr/>
        </p:nvPicPr>
        <p:blipFill>
          <a:blip r:embed="rId4">
            <a:alphaModFix/>
          </a:blip>
          <a:stretch>
            <a:fillRect/>
          </a:stretch>
        </p:blipFill>
        <p:spPr>
          <a:xfrm>
            <a:off x="3432168" y="3476630"/>
            <a:ext cx="2252086" cy="1252156"/>
          </a:xfrm>
          <a:prstGeom prst="rect">
            <a:avLst/>
          </a:prstGeom>
          <a:noFill/>
          <a:ln>
            <a:noFill/>
          </a:ln>
        </p:spPr>
      </p:pic>
      <p:pic>
        <p:nvPicPr>
          <p:cNvPr id="249" name="Google Shape;249;p28"/>
          <p:cNvPicPr preferRelativeResize="0"/>
          <p:nvPr/>
        </p:nvPicPr>
        <p:blipFill>
          <a:blip r:embed="rId5">
            <a:alphaModFix/>
          </a:blip>
          <a:stretch>
            <a:fillRect/>
          </a:stretch>
        </p:blipFill>
        <p:spPr>
          <a:xfrm>
            <a:off x="5782341" y="3471582"/>
            <a:ext cx="2968709" cy="1294378"/>
          </a:xfrm>
          <a:prstGeom prst="rect">
            <a:avLst/>
          </a:prstGeom>
          <a:noFill/>
          <a:ln>
            <a:noFill/>
          </a:ln>
        </p:spPr>
      </p:pic>
      <p:sp>
        <p:nvSpPr>
          <p:cNvPr id="250" name="Google Shape;250;p28"/>
          <p:cNvSpPr txBox="1"/>
          <p:nvPr/>
        </p:nvSpPr>
        <p:spPr>
          <a:xfrm>
            <a:off x="457200" y="4766604"/>
            <a:ext cx="2922900" cy="1879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STP </a:t>
            </a:r>
            <a:r>
              <a:rPr lang="es" sz="1800">
                <a:solidFill>
                  <a:schemeClr val="dk2"/>
                </a:solidFill>
                <a:latin typeface="Trebuchet MS"/>
                <a:ea typeface="Trebuchet MS"/>
                <a:cs typeface="Trebuchet MS"/>
                <a:sym typeface="Trebuchet MS"/>
              </a:rPr>
              <a:t>(</a:t>
            </a:r>
            <a:r>
              <a:rPr lang="es" sz="1800" i="1">
                <a:solidFill>
                  <a:schemeClr val="dk2"/>
                </a:solidFill>
                <a:latin typeface="Trebuchet MS"/>
                <a:ea typeface="Trebuchet MS"/>
                <a:cs typeface="Trebuchet MS"/>
                <a:sym typeface="Trebuchet MS"/>
              </a:rPr>
              <a:t>Shielded Twisted Pair</a:t>
            </a:r>
            <a:r>
              <a:rPr lang="es" sz="1800">
                <a:solidFill>
                  <a:schemeClr val="dk2"/>
                </a:solidFill>
                <a:latin typeface="Trebuchet MS"/>
                <a:ea typeface="Trebuchet MS"/>
                <a:cs typeface="Trebuchet MS"/>
                <a:sym typeface="Trebuchet MS"/>
              </a:rPr>
              <a:t>), apantallado. Una película de papel metálico de protección envuelve cada par de cables.</a:t>
            </a:r>
            <a:endParaRPr/>
          </a:p>
        </p:txBody>
      </p:sp>
      <p:sp>
        <p:nvSpPr>
          <p:cNvPr id="251" name="Google Shape;251;p28"/>
          <p:cNvSpPr txBox="1"/>
          <p:nvPr/>
        </p:nvSpPr>
        <p:spPr>
          <a:xfrm>
            <a:off x="3432168" y="4774430"/>
            <a:ext cx="2312700" cy="1911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UTP </a:t>
            </a:r>
            <a:r>
              <a:rPr lang="es" sz="1800">
                <a:solidFill>
                  <a:schemeClr val="dk2"/>
                </a:solidFill>
                <a:latin typeface="Trebuchet MS"/>
                <a:ea typeface="Trebuchet MS"/>
                <a:cs typeface="Trebuchet MS"/>
                <a:sym typeface="Trebuchet MS"/>
              </a:rPr>
              <a:t>(</a:t>
            </a:r>
            <a:r>
              <a:rPr lang="es" sz="1800" i="1">
                <a:solidFill>
                  <a:schemeClr val="dk2"/>
                </a:solidFill>
                <a:latin typeface="Trebuchet MS"/>
                <a:ea typeface="Trebuchet MS"/>
                <a:cs typeface="Trebuchet MS"/>
                <a:sym typeface="Trebuchet MS"/>
              </a:rPr>
              <a:t>Unshielded Twisted Pair</a:t>
            </a:r>
            <a:r>
              <a:rPr lang="es" sz="1800">
                <a:solidFill>
                  <a:schemeClr val="dk2"/>
                </a:solidFill>
                <a:latin typeface="Trebuchet MS"/>
                <a:ea typeface="Trebuchet MS"/>
                <a:cs typeface="Trebuchet MS"/>
                <a:sym typeface="Trebuchet MS"/>
              </a:rPr>
              <a:t>), no apantallado.Más barato que STP pero algo menos fiable.</a:t>
            </a:r>
            <a:endParaRPr/>
          </a:p>
        </p:txBody>
      </p:sp>
      <p:sp>
        <p:nvSpPr>
          <p:cNvPr id="252" name="Google Shape;252;p28"/>
          <p:cNvSpPr txBox="1"/>
          <p:nvPr/>
        </p:nvSpPr>
        <p:spPr>
          <a:xfrm>
            <a:off x="5805246" y="4774430"/>
            <a:ext cx="2922900" cy="2055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FTP </a:t>
            </a:r>
            <a:r>
              <a:rPr lang="es" sz="1800">
                <a:solidFill>
                  <a:schemeClr val="dk2"/>
                </a:solidFill>
                <a:latin typeface="Trebuchet MS"/>
                <a:ea typeface="Trebuchet MS"/>
                <a:cs typeface="Trebuchet MS"/>
                <a:sym typeface="Trebuchet MS"/>
              </a:rPr>
              <a:t>(</a:t>
            </a:r>
            <a:r>
              <a:rPr lang="es" sz="1800" i="1">
                <a:solidFill>
                  <a:schemeClr val="dk2"/>
                </a:solidFill>
                <a:latin typeface="Trebuchet MS"/>
                <a:ea typeface="Trebuchet MS"/>
                <a:cs typeface="Trebuchet MS"/>
                <a:sym typeface="Trebuchet MS"/>
              </a:rPr>
              <a:t>Foiled Twisted Pair</a:t>
            </a:r>
            <a:r>
              <a:rPr lang="es" sz="1800">
                <a:solidFill>
                  <a:schemeClr val="dk2"/>
                </a:solidFill>
                <a:latin typeface="Trebuchet MS"/>
                <a:ea typeface="Trebuchet MS"/>
                <a:cs typeface="Trebuchet MS"/>
                <a:sym typeface="Trebuchet MS"/>
              </a:rPr>
              <a:t>), una película de papel metálico protege a todos los pares. Solución a medio camino entre STP y UTP.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58" name="Google Shape;258;p29"/>
          <p:cNvSpPr txBox="1">
            <a:spLocks noGrp="1"/>
          </p:cNvSpPr>
          <p:nvPr>
            <p:ph type="body" idx="1"/>
          </p:nvPr>
        </p:nvSpPr>
        <p:spPr>
          <a:xfrm>
            <a:off x="457200" y="1808875"/>
            <a:ext cx="8229600" cy="3612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dirty="0"/>
              <a:t>En redes de ordenadores se suelen emplear cables par trenzado de 8 hilos (es decir, </a:t>
            </a:r>
            <a:r>
              <a:rPr lang="es" sz="2000" b="1" dirty="0"/>
              <a:t>4 pares</a:t>
            </a:r>
            <a:r>
              <a:rPr lang="es" sz="2000" dirty="0"/>
              <a:t>). Estos cables permiten una longitud por segmento de 100 m como máximo. Dentro de los cables 4 pares, existen diferentes </a:t>
            </a:r>
            <a:r>
              <a:rPr lang="es" sz="2000" b="1" dirty="0"/>
              <a:t>categorías de cables</a:t>
            </a:r>
            <a:r>
              <a:rPr lang="es" sz="2000" dirty="0"/>
              <a:t> para diferentes usos.</a:t>
            </a:r>
            <a:endParaRPr sz="2000" dirty="0"/>
          </a:p>
          <a:p>
            <a:pPr marL="0" lvl="0" indent="0" algn="l" rtl="0">
              <a:spcBef>
                <a:spcPts val="600"/>
              </a:spcBef>
              <a:spcAft>
                <a:spcPts val="0"/>
              </a:spcAft>
              <a:buNone/>
            </a:pPr>
            <a:r>
              <a:rPr lang="es" sz="2000" dirty="0"/>
              <a:t>Los más usados en redes son:</a:t>
            </a:r>
            <a:endParaRPr sz="2000" dirty="0"/>
          </a:p>
          <a:p>
            <a:pPr marL="0" lvl="0" indent="0" algn="l" rtl="0">
              <a:spcBef>
                <a:spcPts val="600"/>
              </a:spcBef>
              <a:spcAft>
                <a:spcPts val="0"/>
              </a:spcAft>
              <a:buNone/>
            </a:pPr>
            <a:r>
              <a:rPr lang="es" sz="2000" dirty="0"/>
              <a:t>	</a:t>
            </a:r>
            <a:r>
              <a:rPr lang="es" sz="2000" b="1" dirty="0">
                <a:solidFill>
                  <a:schemeClr val="accent4"/>
                </a:solidFill>
              </a:rPr>
              <a:t>CAT3 ó CAT4:</a:t>
            </a:r>
            <a:r>
              <a:rPr lang="es" sz="2000" dirty="0"/>
              <a:t> para Ethernet a 10 Mbps</a:t>
            </a:r>
            <a:endParaRPr sz="2000" dirty="0"/>
          </a:p>
          <a:p>
            <a:pPr marL="0" lvl="0" indent="0" algn="l" rtl="0">
              <a:spcBef>
                <a:spcPts val="600"/>
              </a:spcBef>
              <a:spcAft>
                <a:spcPts val="0"/>
              </a:spcAft>
              <a:buNone/>
            </a:pPr>
            <a:r>
              <a:rPr lang="es" sz="2000" dirty="0"/>
              <a:t>	</a:t>
            </a:r>
            <a:r>
              <a:rPr lang="es" sz="2000" b="1" dirty="0">
                <a:solidFill>
                  <a:schemeClr val="accent4"/>
                </a:solidFill>
              </a:rPr>
              <a:t>CAT5:</a:t>
            </a:r>
            <a:r>
              <a:rPr lang="es" sz="2000" dirty="0"/>
              <a:t> para redes Ethernet a 100 Mbps</a:t>
            </a:r>
            <a:endParaRPr sz="2000" dirty="0"/>
          </a:p>
          <a:p>
            <a:pPr marL="0" lvl="0" indent="0" algn="l" rtl="0">
              <a:spcBef>
                <a:spcPts val="600"/>
              </a:spcBef>
              <a:spcAft>
                <a:spcPts val="0"/>
              </a:spcAft>
              <a:buNone/>
            </a:pPr>
            <a:r>
              <a:rPr lang="es" sz="2000" dirty="0"/>
              <a:t>	</a:t>
            </a:r>
            <a:r>
              <a:rPr lang="es" sz="2000" b="1" dirty="0">
                <a:solidFill>
                  <a:schemeClr val="accent4"/>
                </a:solidFill>
              </a:rPr>
              <a:t>CAT5e:</a:t>
            </a:r>
            <a:r>
              <a:rPr lang="es" sz="2000" dirty="0"/>
              <a:t> para redes Ethernet a 100 ó 1000 Mbps</a:t>
            </a:r>
            <a:endParaRPr sz="2000" dirty="0"/>
          </a:p>
          <a:p>
            <a:pPr marL="0" lvl="0" indent="0" algn="l" rtl="0">
              <a:spcBef>
                <a:spcPts val="600"/>
              </a:spcBef>
              <a:spcAft>
                <a:spcPts val="0"/>
              </a:spcAft>
              <a:buNone/>
            </a:pPr>
            <a:r>
              <a:rPr lang="es" sz="2000" dirty="0"/>
              <a:t>	</a:t>
            </a:r>
            <a:r>
              <a:rPr lang="es" sz="2000" b="1" dirty="0">
                <a:solidFill>
                  <a:schemeClr val="accent4"/>
                </a:solidFill>
              </a:rPr>
              <a:t>CAT6:</a:t>
            </a:r>
            <a:r>
              <a:rPr lang="es" sz="2000" dirty="0"/>
              <a:t> para redes Ethernet a 1000 ó 10000 </a:t>
            </a:r>
            <a:r>
              <a:rPr lang="es" sz="2000" dirty="0" smtClean="0"/>
              <a:t>Mbps</a:t>
            </a:r>
          </a:p>
          <a:p>
            <a:pPr marL="0" lvl="0" indent="0" algn="l" rtl="0">
              <a:spcBef>
                <a:spcPts val="600"/>
              </a:spcBef>
              <a:spcAft>
                <a:spcPts val="0"/>
              </a:spcAft>
              <a:buNone/>
            </a:pPr>
            <a:r>
              <a:rPr lang="es" sz="2000" dirty="0"/>
              <a:t>	</a:t>
            </a:r>
            <a:r>
              <a:rPr lang="es" sz="2000" b="1" dirty="0">
                <a:solidFill>
                  <a:schemeClr val="accent4"/>
                </a:solidFill>
              </a:rPr>
              <a:t>CAT6a, CAT7, CAT8…</a:t>
            </a:r>
            <a:endParaRPr sz="2000" b="1" dirty="0">
              <a:solidFill>
                <a:schemeClr val="accent4"/>
              </a:solidFill>
            </a:endParaRPr>
          </a:p>
          <a:p>
            <a:pPr marL="0" lvl="0" indent="457200" algn="l" rtl="0">
              <a:spcBef>
                <a:spcPts val="600"/>
              </a:spcBef>
              <a:spcAft>
                <a:spcPts val="0"/>
              </a:spcAft>
              <a:buNone/>
            </a:pPr>
            <a:endParaRPr sz="2000" dirty="0"/>
          </a:p>
          <a:p>
            <a:pPr marL="0" lvl="0" indent="0" algn="l" rtl="0">
              <a:spcBef>
                <a:spcPts val="600"/>
              </a:spcBef>
              <a:spcAft>
                <a:spcPts val="0"/>
              </a:spcAft>
              <a:buNone/>
            </a:pPr>
            <a:endParaRPr sz="2000" dirty="0"/>
          </a:p>
        </p:txBody>
      </p:sp>
      <p:sp>
        <p:nvSpPr>
          <p:cNvPr id="259" name="Google Shape;259;p29"/>
          <p:cNvSpPr txBox="1"/>
          <p:nvPr/>
        </p:nvSpPr>
        <p:spPr>
          <a:xfrm>
            <a:off x="5040900" y="5525025"/>
            <a:ext cx="3645900" cy="915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Detalle de serigrafía de un cable UTP de 4 pares CAT-5e</a:t>
            </a:r>
            <a:endParaRPr sz="1800">
              <a:solidFill>
                <a:schemeClr val="dk2"/>
              </a:solidFill>
              <a:latin typeface="Trebuchet MS"/>
              <a:ea typeface="Trebuchet MS"/>
              <a:cs typeface="Trebuchet MS"/>
              <a:sym typeface="Trebuchet MS"/>
            </a:endParaRPr>
          </a:p>
        </p:txBody>
      </p:sp>
      <p:pic>
        <p:nvPicPr>
          <p:cNvPr id="260" name="Google Shape;260;p29"/>
          <p:cNvPicPr preferRelativeResize="0"/>
          <p:nvPr/>
        </p:nvPicPr>
        <p:blipFill>
          <a:blip r:embed="rId3">
            <a:alphaModFix/>
          </a:blip>
          <a:stretch>
            <a:fillRect/>
          </a:stretch>
        </p:blipFill>
        <p:spPr>
          <a:xfrm>
            <a:off x="533400" y="5673113"/>
            <a:ext cx="4371975" cy="771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3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66" name="Google Shape;266;p30"/>
          <p:cNvSpPr txBox="1">
            <a:spLocks noGrp="1"/>
          </p:cNvSpPr>
          <p:nvPr>
            <p:ph type="body" idx="1"/>
          </p:nvPr>
        </p:nvSpPr>
        <p:spPr>
          <a:xfrm>
            <a:off x="457200" y="1427886"/>
            <a:ext cx="8229600" cy="3002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u="sng">
                <a:solidFill>
                  <a:schemeClr val="accent4"/>
                </a:solidFill>
              </a:rPr>
              <a:t>FIBRA ÓPTICA:</a:t>
            </a:r>
            <a:r>
              <a:rPr lang="es" sz="2000" b="1">
                <a:solidFill>
                  <a:schemeClr val="accent4"/>
                </a:solidFill>
              </a:rPr>
              <a:t> </a:t>
            </a:r>
            <a:r>
              <a:rPr lang="es" sz="1800"/>
              <a:t>la fibra óptica transporta la información en forma de luz, con lo que, salvo en el coste, se consiguen ventajas respecto al cobre:</a:t>
            </a:r>
            <a:endParaRPr sz="1800"/>
          </a:p>
          <a:p>
            <a:pPr marL="0" lvl="0" indent="0" algn="l" rtl="0">
              <a:spcBef>
                <a:spcPts val="600"/>
              </a:spcBef>
              <a:spcAft>
                <a:spcPts val="0"/>
              </a:spcAft>
              <a:buNone/>
            </a:pPr>
            <a:r>
              <a:rPr lang="es" sz="1800"/>
              <a:t>- </a:t>
            </a:r>
            <a:r>
              <a:rPr lang="es" sz="1800" b="1"/>
              <a:t>mayor distancia sin repetidor</a:t>
            </a:r>
            <a:r>
              <a:rPr lang="es" sz="1800"/>
              <a:t>, debido a una </a:t>
            </a:r>
            <a:r>
              <a:rPr lang="es" sz="1800" b="1"/>
              <a:t>menor atenuación</a:t>
            </a:r>
            <a:r>
              <a:rPr lang="es" sz="1800"/>
              <a:t> de la señal luminosa que la eléctrica.</a:t>
            </a:r>
            <a:endParaRPr sz="1800"/>
          </a:p>
          <a:p>
            <a:pPr marL="0" lvl="0" indent="0" algn="l" rtl="0">
              <a:spcBef>
                <a:spcPts val="600"/>
              </a:spcBef>
              <a:spcAft>
                <a:spcPts val="0"/>
              </a:spcAft>
              <a:buNone/>
            </a:pPr>
            <a:r>
              <a:rPr lang="es" sz="1800"/>
              <a:t>- </a:t>
            </a:r>
            <a:r>
              <a:rPr lang="es" sz="1800" b="1"/>
              <a:t>mayor capacidad del canal</a:t>
            </a:r>
            <a:r>
              <a:rPr lang="es" sz="1800"/>
              <a:t>, debido a la gran velocidad de la luz. Se mide en una unidad llamada </a:t>
            </a:r>
            <a:r>
              <a:rPr lang="es" sz="1800" b="1"/>
              <a:t>OC</a:t>
            </a:r>
            <a:r>
              <a:rPr lang="es" sz="1800"/>
              <a:t> (</a:t>
            </a:r>
            <a:r>
              <a:rPr lang="es" sz="1800" i="1"/>
              <a:t>Optical Carrier</a:t>
            </a:r>
            <a:r>
              <a:rPr lang="es" sz="1800"/>
              <a:t>). OC-1 equivale a 51,84 Mbps, OC-2 equivale a 103,68 Mbps, y OC-10 equivale a 518,4 Mbps. Por lo tanto, </a:t>
            </a:r>
            <a:r>
              <a:rPr lang="es" sz="1800" b="1">
                <a:solidFill>
                  <a:schemeClr val="accent6"/>
                </a:solidFill>
              </a:rPr>
              <a:t>OC-n equivale a n X 51,84 Mbps</a:t>
            </a:r>
            <a:r>
              <a:rPr lang="es" sz="1800"/>
              <a:t>. </a:t>
            </a:r>
            <a:endParaRPr sz="1800"/>
          </a:p>
          <a:p>
            <a:pPr marL="0" lvl="0" indent="0" algn="l" rtl="0">
              <a:spcBef>
                <a:spcPts val="600"/>
              </a:spcBef>
              <a:spcAft>
                <a:spcPts val="0"/>
              </a:spcAft>
              <a:buNone/>
            </a:pPr>
            <a:r>
              <a:rPr lang="es" sz="1800"/>
              <a:t>- </a:t>
            </a:r>
            <a:r>
              <a:rPr lang="es" sz="1800" b="1"/>
              <a:t>menor sensibilidad </a:t>
            </a:r>
            <a:r>
              <a:rPr lang="es" sz="1800"/>
              <a:t>a perturbaciones electromagnéticas.</a:t>
            </a:r>
            <a:endParaRPr sz="1800"/>
          </a:p>
          <a:p>
            <a:pPr marL="0" lvl="0" indent="0" algn="l" rtl="0">
              <a:spcBef>
                <a:spcPts val="600"/>
              </a:spcBef>
              <a:spcAft>
                <a:spcPts val="0"/>
              </a:spcAft>
              <a:buNone/>
            </a:pPr>
            <a:endParaRPr sz="1800"/>
          </a:p>
          <a:p>
            <a:pPr marL="0" lvl="0" indent="0" algn="l" rtl="0">
              <a:spcBef>
                <a:spcPts val="600"/>
              </a:spcBef>
              <a:spcAft>
                <a:spcPts val="0"/>
              </a:spcAft>
              <a:buNone/>
            </a:pPr>
            <a:endParaRPr sz="2000"/>
          </a:p>
        </p:txBody>
      </p:sp>
      <p:pic>
        <p:nvPicPr>
          <p:cNvPr id="267" name="Google Shape;267;p30"/>
          <p:cNvPicPr preferRelativeResize="0"/>
          <p:nvPr/>
        </p:nvPicPr>
        <p:blipFill>
          <a:blip r:embed="rId3">
            <a:alphaModFix/>
          </a:blip>
          <a:stretch>
            <a:fillRect/>
          </a:stretch>
        </p:blipFill>
        <p:spPr>
          <a:xfrm>
            <a:off x="527525" y="4250033"/>
            <a:ext cx="3977739" cy="2518192"/>
          </a:xfrm>
          <a:prstGeom prst="rect">
            <a:avLst/>
          </a:prstGeom>
          <a:noFill/>
          <a:ln>
            <a:noFill/>
          </a:ln>
        </p:spPr>
      </p:pic>
      <p:sp>
        <p:nvSpPr>
          <p:cNvPr id="268" name="Google Shape;268;p30"/>
          <p:cNvSpPr txBox="1"/>
          <p:nvPr/>
        </p:nvSpPr>
        <p:spPr>
          <a:xfrm>
            <a:off x="4720952" y="4412886"/>
            <a:ext cx="4159500" cy="2569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Fibra multimodo: </a:t>
            </a:r>
            <a:r>
              <a:rPr lang="es" sz="1800">
                <a:solidFill>
                  <a:schemeClr val="dk2"/>
                </a:solidFill>
                <a:latin typeface="Trebuchet MS"/>
                <a:ea typeface="Trebuchet MS"/>
                <a:cs typeface="Trebuchet MS"/>
                <a:sym typeface="Trebuchet MS"/>
              </a:rPr>
              <a:t>luz emitida por LED, distancias de hasta 10 Km, ancho de banda de hasta 10 Gbps.</a:t>
            </a:r>
            <a:endParaRPr sz="1800">
              <a:solidFill>
                <a:schemeClr val="dk2"/>
              </a:solidFill>
              <a:latin typeface="Trebuchet MS"/>
              <a:ea typeface="Trebuchet MS"/>
              <a:cs typeface="Trebuchet MS"/>
              <a:sym typeface="Trebuchet MS"/>
            </a:endParaRPr>
          </a:p>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Fibra monomodo: </a:t>
            </a:r>
            <a:r>
              <a:rPr lang="es" sz="1800">
                <a:solidFill>
                  <a:schemeClr val="dk2"/>
                </a:solidFill>
                <a:latin typeface="Trebuchet MS"/>
                <a:ea typeface="Trebuchet MS"/>
                <a:cs typeface="Trebuchet MS"/>
                <a:sym typeface="Trebuchet MS"/>
              </a:rPr>
              <a:t>luz emitida por láser, distancias de hasta 400 Km, ancho de banda de varias decenas de Gbps (según variantes), más cara.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3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74" name="Google Shape;274;p31"/>
          <p:cNvSpPr txBox="1">
            <a:spLocks noGrp="1"/>
          </p:cNvSpPr>
          <p:nvPr>
            <p:ph type="body" idx="1"/>
          </p:nvPr>
        </p:nvSpPr>
        <p:spPr>
          <a:xfrm>
            <a:off x="457200" y="1600200"/>
            <a:ext cx="8229600" cy="2031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a:solidFill>
                  <a:schemeClr val="accent6"/>
                </a:solidFill>
              </a:rPr>
              <a:t>c) CONECTORES: </a:t>
            </a:r>
            <a:r>
              <a:rPr lang="es" sz="2000"/>
              <a:t>los medios de transmisión cableados deben llevar instalados en sus extremos piezas llamadas </a:t>
            </a:r>
            <a:r>
              <a:rPr lang="es" sz="2000" b="1"/>
              <a:t>conectores </a:t>
            </a:r>
            <a:r>
              <a:rPr lang="es" sz="2000"/>
              <a:t>para conectarlos a los adaptadores de red.</a:t>
            </a:r>
            <a:endParaRPr sz="2000"/>
          </a:p>
          <a:p>
            <a:pPr marL="0" lvl="0" indent="0" algn="l" rtl="0">
              <a:spcBef>
                <a:spcPts val="600"/>
              </a:spcBef>
              <a:spcAft>
                <a:spcPts val="0"/>
              </a:spcAft>
              <a:buNone/>
            </a:pPr>
            <a:r>
              <a:rPr lang="es" sz="2000" b="1" u="sng">
                <a:solidFill>
                  <a:schemeClr val="accent4"/>
                </a:solidFill>
              </a:rPr>
              <a:t>BNC (Bayonet Neill-Concelman):</a:t>
            </a:r>
            <a:r>
              <a:rPr lang="es" sz="2000"/>
              <a:t> conector utilizado en instalaciones de redes de cable coaxial. Se distinguen los siguientes subtipos:</a:t>
            </a:r>
            <a:endParaRPr sz="2000" b="1">
              <a:solidFill>
                <a:schemeClr val="accent4"/>
              </a:solidFill>
            </a:endParaRPr>
          </a:p>
        </p:txBody>
      </p:sp>
      <p:pic>
        <p:nvPicPr>
          <p:cNvPr id="275" name="Google Shape;275;p31"/>
          <p:cNvPicPr preferRelativeResize="0"/>
          <p:nvPr/>
        </p:nvPicPr>
        <p:blipFill>
          <a:blip r:embed="rId3">
            <a:alphaModFix/>
          </a:blip>
          <a:stretch>
            <a:fillRect/>
          </a:stretch>
        </p:blipFill>
        <p:spPr>
          <a:xfrm>
            <a:off x="457200" y="3631500"/>
            <a:ext cx="2048210" cy="2048210"/>
          </a:xfrm>
          <a:prstGeom prst="rect">
            <a:avLst/>
          </a:prstGeom>
          <a:noFill/>
          <a:ln>
            <a:noFill/>
          </a:ln>
        </p:spPr>
      </p:pic>
      <p:pic>
        <p:nvPicPr>
          <p:cNvPr id="276" name="Google Shape;276;p31"/>
          <p:cNvPicPr preferRelativeResize="0"/>
          <p:nvPr/>
        </p:nvPicPr>
        <p:blipFill>
          <a:blip r:embed="rId4">
            <a:alphaModFix/>
          </a:blip>
          <a:stretch>
            <a:fillRect/>
          </a:stretch>
        </p:blipFill>
        <p:spPr>
          <a:xfrm>
            <a:off x="2662698" y="3633616"/>
            <a:ext cx="2043977" cy="2043977"/>
          </a:xfrm>
          <a:prstGeom prst="rect">
            <a:avLst/>
          </a:prstGeom>
          <a:noFill/>
          <a:ln>
            <a:noFill/>
          </a:ln>
        </p:spPr>
      </p:pic>
      <p:pic>
        <p:nvPicPr>
          <p:cNvPr id="277" name="Google Shape;277;p31"/>
          <p:cNvPicPr preferRelativeResize="0"/>
          <p:nvPr/>
        </p:nvPicPr>
        <p:blipFill>
          <a:blip r:embed="rId5">
            <a:alphaModFix/>
          </a:blip>
          <a:stretch>
            <a:fillRect/>
          </a:stretch>
        </p:blipFill>
        <p:spPr>
          <a:xfrm>
            <a:off x="4831254" y="3633616"/>
            <a:ext cx="2204959" cy="2026820"/>
          </a:xfrm>
          <a:prstGeom prst="rect">
            <a:avLst/>
          </a:prstGeom>
          <a:noFill/>
          <a:ln>
            <a:noFill/>
          </a:ln>
        </p:spPr>
      </p:pic>
      <p:pic>
        <p:nvPicPr>
          <p:cNvPr id="278" name="Google Shape;278;p31"/>
          <p:cNvPicPr preferRelativeResize="0"/>
          <p:nvPr/>
        </p:nvPicPr>
        <p:blipFill>
          <a:blip r:embed="rId6">
            <a:alphaModFix/>
          </a:blip>
          <a:stretch>
            <a:fillRect/>
          </a:stretch>
        </p:blipFill>
        <p:spPr>
          <a:xfrm rot="5400000">
            <a:off x="6911299" y="3881322"/>
            <a:ext cx="2000695" cy="1505283"/>
          </a:xfrm>
          <a:prstGeom prst="rect">
            <a:avLst/>
          </a:prstGeom>
          <a:noFill/>
          <a:ln>
            <a:noFill/>
          </a:ln>
        </p:spPr>
      </p:pic>
      <p:sp>
        <p:nvSpPr>
          <p:cNvPr id="279" name="Google Shape;279;p31"/>
          <p:cNvSpPr txBox="1"/>
          <p:nvPr/>
        </p:nvSpPr>
        <p:spPr>
          <a:xfrm>
            <a:off x="328720" y="5734373"/>
            <a:ext cx="2200200" cy="835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BNC hembra, </a:t>
            </a:r>
            <a:r>
              <a:rPr lang="es" sz="1800">
                <a:solidFill>
                  <a:schemeClr val="dk2"/>
                </a:solidFill>
                <a:latin typeface="Trebuchet MS"/>
                <a:ea typeface="Trebuchet MS"/>
                <a:cs typeface="Trebuchet MS"/>
                <a:sym typeface="Trebuchet MS"/>
              </a:rPr>
              <a:t>usado en los cables</a:t>
            </a:r>
            <a:endParaRPr/>
          </a:p>
        </p:txBody>
      </p:sp>
      <p:sp>
        <p:nvSpPr>
          <p:cNvPr id="280" name="Google Shape;280;p31"/>
          <p:cNvSpPr txBox="1"/>
          <p:nvPr/>
        </p:nvSpPr>
        <p:spPr>
          <a:xfrm>
            <a:off x="2617836" y="5734373"/>
            <a:ext cx="2216100" cy="835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BNC macho, </a:t>
            </a:r>
            <a:r>
              <a:rPr lang="es" sz="1800">
                <a:solidFill>
                  <a:schemeClr val="dk2"/>
                </a:solidFill>
                <a:latin typeface="Trebuchet MS"/>
                <a:ea typeface="Trebuchet MS"/>
                <a:cs typeface="Trebuchet MS"/>
                <a:sym typeface="Trebuchet MS"/>
              </a:rPr>
              <a:t>de serie</a:t>
            </a:r>
            <a:r>
              <a:rPr lang="es" sz="1800" b="1">
                <a:solidFill>
                  <a:schemeClr val="dk2"/>
                </a:solidFill>
                <a:latin typeface="Trebuchet MS"/>
                <a:ea typeface="Trebuchet MS"/>
                <a:cs typeface="Trebuchet MS"/>
                <a:sym typeface="Trebuchet MS"/>
              </a:rPr>
              <a:t> </a:t>
            </a:r>
            <a:r>
              <a:rPr lang="es" sz="1800">
                <a:solidFill>
                  <a:schemeClr val="dk2"/>
                </a:solidFill>
                <a:latin typeface="Trebuchet MS"/>
                <a:ea typeface="Trebuchet MS"/>
                <a:cs typeface="Trebuchet MS"/>
                <a:sym typeface="Trebuchet MS"/>
              </a:rPr>
              <a:t>en los NIC</a:t>
            </a:r>
            <a:endParaRPr/>
          </a:p>
        </p:txBody>
      </p:sp>
      <p:sp>
        <p:nvSpPr>
          <p:cNvPr id="281" name="Google Shape;281;p31"/>
          <p:cNvSpPr txBox="1"/>
          <p:nvPr/>
        </p:nvSpPr>
        <p:spPr>
          <a:xfrm>
            <a:off x="4705155" y="5734373"/>
            <a:ext cx="2457000" cy="835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BNC-T, </a:t>
            </a:r>
            <a:r>
              <a:rPr lang="es" sz="1800">
                <a:solidFill>
                  <a:schemeClr val="dk2"/>
                </a:solidFill>
                <a:latin typeface="Trebuchet MS"/>
                <a:ea typeface="Trebuchet MS"/>
                <a:cs typeface="Trebuchet MS"/>
                <a:sym typeface="Trebuchet MS"/>
              </a:rPr>
              <a:t>conecta un equipo con otros dos</a:t>
            </a:r>
            <a:endParaRPr/>
          </a:p>
        </p:txBody>
      </p:sp>
      <p:sp>
        <p:nvSpPr>
          <p:cNvPr id="282" name="Google Shape;282;p31"/>
          <p:cNvSpPr txBox="1"/>
          <p:nvPr/>
        </p:nvSpPr>
        <p:spPr>
          <a:xfrm>
            <a:off x="7100477" y="5734373"/>
            <a:ext cx="1670400" cy="835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Carga, </a:t>
            </a:r>
            <a:r>
              <a:rPr lang="es" sz="1800">
                <a:solidFill>
                  <a:schemeClr val="dk2"/>
                </a:solidFill>
                <a:latin typeface="Trebuchet MS"/>
                <a:ea typeface="Trebuchet MS"/>
                <a:cs typeface="Trebuchet MS"/>
                <a:sym typeface="Trebuchet MS"/>
              </a:rPr>
              <a:t>usada en los equipos extremos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88" name="Google Shape;288;p32"/>
          <p:cNvSpPr txBox="1">
            <a:spLocks noGrp="1"/>
          </p:cNvSpPr>
          <p:nvPr>
            <p:ph type="body" idx="1"/>
          </p:nvPr>
        </p:nvSpPr>
        <p:spPr>
          <a:xfrm>
            <a:off x="457200" y="4619620"/>
            <a:ext cx="8229600" cy="1948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1800" b="1"/>
              <a:t>Ejemplo de montaje de una red 10Base2 </a:t>
            </a:r>
            <a:r>
              <a:rPr lang="es" sz="1800"/>
              <a:t>(ThinEthernet con cable coaxial)</a:t>
            </a:r>
            <a:endParaRPr sz="1800"/>
          </a:p>
          <a:p>
            <a:pPr marL="0" lvl="0" indent="0" algn="l" rtl="0">
              <a:spcBef>
                <a:spcPts val="600"/>
              </a:spcBef>
              <a:spcAft>
                <a:spcPts val="0"/>
              </a:spcAft>
              <a:buNone/>
            </a:pPr>
            <a:r>
              <a:rPr lang="es" sz="1800"/>
              <a:t>Cada adaptador va conectado a un conector BNC-T (o simplemente, conector T), y se forma un bus con trozos de cable coaxial entre cada dos T. Los equipos extremos llevan un tapón de carga de 50 ohmios para que el bus funcione eléctricamente. Aunque un equipo esté apagado, el bus tiene continuidad.</a:t>
            </a:r>
            <a:endParaRPr sz="1800"/>
          </a:p>
        </p:txBody>
      </p:sp>
      <p:pic>
        <p:nvPicPr>
          <p:cNvPr id="289" name="Google Shape;289;p32"/>
          <p:cNvPicPr preferRelativeResize="0"/>
          <p:nvPr/>
        </p:nvPicPr>
        <p:blipFill>
          <a:blip r:embed="rId3">
            <a:alphaModFix/>
          </a:blip>
          <a:stretch>
            <a:fillRect/>
          </a:stretch>
        </p:blipFill>
        <p:spPr>
          <a:xfrm>
            <a:off x="2043113" y="1905000"/>
            <a:ext cx="5057775" cy="2590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295" name="Google Shape;295;p33"/>
          <p:cNvSpPr txBox="1">
            <a:spLocks noGrp="1"/>
          </p:cNvSpPr>
          <p:nvPr>
            <p:ph type="body" idx="1"/>
          </p:nvPr>
        </p:nvSpPr>
        <p:spPr>
          <a:xfrm>
            <a:off x="457200" y="1600200"/>
            <a:ext cx="8229600" cy="2031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u="sng">
                <a:solidFill>
                  <a:schemeClr val="accent4"/>
                </a:solidFill>
              </a:rPr>
              <a:t>RJ (</a:t>
            </a:r>
            <a:r>
              <a:rPr lang="es" sz="2000" b="1" i="1" u="sng">
                <a:solidFill>
                  <a:schemeClr val="accent4"/>
                </a:solidFill>
              </a:rPr>
              <a:t>Registered Jack</a:t>
            </a:r>
            <a:r>
              <a:rPr lang="es" sz="2000" b="1" u="sng">
                <a:solidFill>
                  <a:schemeClr val="accent4"/>
                </a:solidFill>
              </a:rPr>
              <a:t>):</a:t>
            </a:r>
            <a:r>
              <a:rPr lang="es" sz="2000"/>
              <a:t> conector utilizado en instalaciones de redes con cable par trenzado y en instalaciones telefónicas. Se distinguen los siguientes subtipos:</a:t>
            </a:r>
            <a:endParaRPr sz="2000" b="1">
              <a:solidFill>
                <a:schemeClr val="accent4"/>
              </a:solidFill>
            </a:endParaRPr>
          </a:p>
        </p:txBody>
      </p:sp>
      <p:sp>
        <p:nvSpPr>
          <p:cNvPr id="296" name="Google Shape;296;p33"/>
          <p:cNvSpPr txBox="1"/>
          <p:nvPr/>
        </p:nvSpPr>
        <p:spPr>
          <a:xfrm>
            <a:off x="290450" y="5442610"/>
            <a:ext cx="2505300" cy="1124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RJ-45 macho, </a:t>
            </a:r>
            <a:r>
              <a:rPr lang="es" sz="1800">
                <a:solidFill>
                  <a:schemeClr val="dk2"/>
                </a:solidFill>
                <a:latin typeface="Trebuchet MS"/>
                <a:ea typeface="Trebuchet MS"/>
                <a:cs typeface="Trebuchet MS"/>
                <a:sym typeface="Trebuchet MS"/>
              </a:rPr>
              <a:t>usado en cables par trenzado de 4 pares.</a:t>
            </a:r>
            <a:endParaRPr/>
          </a:p>
        </p:txBody>
      </p:sp>
      <p:sp>
        <p:nvSpPr>
          <p:cNvPr id="297" name="Google Shape;297;p33"/>
          <p:cNvSpPr txBox="1"/>
          <p:nvPr/>
        </p:nvSpPr>
        <p:spPr>
          <a:xfrm>
            <a:off x="2962712" y="5418460"/>
            <a:ext cx="2730000" cy="11724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RJ-45 hembra, </a:t>
            </a:r>
            <a:r>
              <a:rPr lang="es" sz="1800">
                <a:solidFill>
                  <a:schemeClr val="dk2"/>
                </a:solidFill>
                <a:latin typeface="Trebuchet MS"/>
                <a:ea typeface="Trebuchet MS"/>
                <a:cs typeface="Trebuchet MS"/>
                <a:sym typeface="Trebuchet MS"/>
              </a:rPr>
              <a:t>en una</a:t>
            </a:r>
            <a:r>
              <a:rPr lang="es" sz="1800" b="1">
                <a:solidFill>
                  <a:schemeClr val="dk2"/>
                </a:solidFill>
                <a:latin typeface="Trebuchet MS"/>
                <a:ea typeface="Trebuchet MS"/>
                <a:cs typeface="Trebuchet MS"/>
                <a:sym typeface="Trebuchet MS"/>
              </a:rPr>
              <a:t> </a:t>
            </a:r>
            <a:r>
              <a:rPr lang="es" sz="1800">
                <a:solidFill>
                  <a:schemeClr val="dk2"/>
                </a:solidFill>
                <a:latin typeface="Trebuchet MS"/>
                <a:ea typeface="Trebuchet MS"/>
                <a:cs typeface="Trebuchet MS"/>
                <a:sym typeface="Trebuchet MS"/>
              </a:rPr>
              <a:t>instalación de pared o </a:t>
            </a:r>
            <a:r>
              <a:rPr lang="es" sz="1800" b="1">
                <a:solidFill>
                  <a:schemeClr val="accent6"/>
                </a:solidFill>
                <a:latin typeface="Trebuchet MS"/>
                <a:ea typeface="Trebuchet MS"/>
                <a:cs typeface="Trebuchet MS"/>
                <a:sym typeface="Trebuchet MS"/>
              </a:rPr>
              <a:t>roseta</a:t>
            </a:r>
            <a:r>
              <a:rPr lang="es" sz="1800">
                <a:solidFill>
                  <a:schemeClr val="dk2"/>
                </a:solidFill>
                <a:latin typeface="Trebuchet MS"/>
                <a:ea typeface="Trebuchet MS"/>
                <a:cs typeface="Trebuchet MS"/>
                <a:sym typeface="Trebuchet MS"/>
              </a:rPr>
              <a:t>.</a:t>
            </a:r>
            <a:endParaRPr/>
          </a:p>
        </p:txBody>
      </p:sp>
      <p:sp>
        <p:nvSpPr>
          <p:cNvPr id="298" name="Google Shape;298;p33"/>
          <p:cNvSpPr txBox="1"/>
          <p:nvPr/>
        </p:nvSpPr>
        <p:spPr>
          <a:xfrm>
            <a:off x="5869123" y="4846946"/>
            <a:ext cx="2987400" cy="1750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RJ-11 macho y roseta hembra, </a:t>
            </a:r>
            <a:r>
              <a:rPr lang="es" sz="1800">
                <a:solidFill>
                  <a:schemeClr val="dk2"/>
                </a:solidFill>
                <a:latin typeface="Trebuchet MS"/>
                <a:ea typeface="Trebuchet MS"/>
                <a:cs typeface="Trebuchet MS"/>
                <a:sym typeface="Trebuchet MS"/>
              </a:rPr>
              <a:t>usados en instalaciones de teléfono. 6 contactos frente a los 8 del RJ-45.</a:t>
            </a:r>
            <a:endParaRPr/>
          </a:p>
        </p:txBody>
      </p:sp>
      <p:pic>
        <p:nvPicPr>
          <p:cNvPr id="299" name="Google Shape;299;p33"/>
          <p:cNvPicPr preferRelativeResize="0"/>
          <p:nvPr/>
        </p:nvPicPr>
        <p:blipFill>
          <a:blip r:embed="rId3">
            <a:alphaModFix/>
          </a:blip>
          <a:stretch>
            <a:fillRect/>
          </a:stretch>
        </p:blipFill>
        <p:spPr>
          <a:xfrm>
            <a:off x="328720" y="3001590"/>
            <a:ext cx="2428760" cy="2428760"/>
          </a:xfrm>
          <a:prstGeom prst="rect">
            <a:avLst/>
          </a:prstGeom>
          <a:noFill/>
          <a:ln>
            <a:noFill/>
          </a:ln>
        </p:spPr>
      </p:pic>
      <p:pic>
        <p:nvPicPr>
          <p:cNvPr id="300" name="Google Shape;300;p33"/>
          <p:cNvPicPr preferRelativeResize="0"/>
          <p:nvPr/>
        </p:nvPicPr>
        <p:blipFill>
          <a:blip r:embed="rId4">
            <a:alphaModFix/>
          </a:blip>
          <a:stretch>
            <a:fillRect/>
          </a:stretch>
        </p:blipFill>
        <p:spPr>
          <a:xfrm>
            <a:off x="2927425" y="3001590"/>
            <a:ext cx="2800573" cy="2441020"/>
          </a:xfrm>
          <a:prstGeom prst="rect">
            <a:avLst/>
          </a:prstGeom>
          <a:noFill/>
          <a:ln>
            <a:noFill/>
          </a:ln>
        </p:spPr>
      </p:pic>
      <p:pic>
        <p:nvPicPr>
          <p:cNvPr id="301" name="Google Shape;301;p33"/>
          <p:cNvPicPr preferRelativeResize="0"/>
          <p:nvPr/>
        </p:nvPicPr>
        <p:blipFill>
          <a:blip r:embed="rId5">
            <a:alphaModFix/>
          </a:blip>
          <a:stretch>
            <a:fillRect/>
          </a:stretch>
        </p:blipFill>
        <p:spPr>
          <a:xfrm>
            <a:off x="5869123" y="3001590"/>
            <a:ext cx="2968584" cy="18603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3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307" name="Google Shape;307;p34"/>
          <p:cNvSpPr txBox="1">
            <a:spLocks noGrp="1"/>
          </p:cNvSpPr>
          <p:nvPr>
            <p:ph type="body" idx="1"/>
          </p:nvPr>
        </p:nvSpPr>
        <p:spPr>
          <a:xfrm>
            <a:off x="457200" y="1600200"/>
            <a:ext cx="8229600" cy="2010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a:t>El conector RJ-45 utilizado en instalaciones de redes con cable par trenzado tiene 8 contactos metálicos para los 8 hilos del cable. Para unir el cable con el conector utilizaremos una herramienta llamada </a:t>
            </a:r>
            <a:r>
              <a:rPr lang="es" sz="2000" b="1">
                <a:solidFill>
                  <a:schemeClr val="accent4"/>
                </a:solidFill>
              </a:rPr>
              <a:t>crimpadora</a:t>
            </a:r>
            <a:r>
              <a:rPr lang="es" sz="2000" b="1"/>
              <a:t> </a:t>
            </a:r>
            <a:r>
              <a:rPr lang="es" sz="2000"/>
              <a:t>en el caso de los conectores </a:t>
            </a:r>
            <a:r>
              <a:rPr lang="es" sz="2000" b="1">
                <a:solidFill>
                  <a:schemeClr val="accent4"/>
                </a:solidFill>
              </a:rPr>
              <a:t>RJ-45 macho</a:t>
            </a:r>
            <a:r>
              <a:rPr lang="es" sz="2000"/>
              <a:t>, y otra llamada </a:t>
            </a:r>
            <a:r>
              <a:rPr lang="es" sz="2000" b="1">
                <a:solidFill>
                  <a:schemeClr val="accent6"/>
                </a:solidFill>
              </a:rPr>
              <a:t>crimpadora de impacto</a:t>
            </a:r>
            <a:r>
              <a:rPr lang="es" sz="2000"/>
              <a:t> para los conectores </a:t>
            </a:r>
            <a:r>
              <a:rPr lang="es" sz="2000" b="1">
                <a:solidFill>
                  <a:schemeClr val="accent6"/>
                </a:solidFill>
              </a:rPr>
              <a:t>RJ-45 hembra</a:t>
            </a:r>
            <a:r>
              <a:rPr lang="es" sz="2000"/>
              <a:t>.</a:t>
            </a:r>
            <a:endParaRPr sz="2000"/>
          </a:p>
        </p:txBody>
      </p:sp>
      <p:sp>
        <p:nvSpPr>
          <p:cNvPr id="308" name="Google Shape;308;p34"/>
          <p:cNvSpPr txBox="1"/>
          <p:nvPr/>
        </p:nvSpPr>
        <p:spPr>
          <a:xfrm>
            <a:off x="1219200" y="5679501"/>
            <a:ext cx="2505300" cy="1033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Crimpadora </a:t>
            </a:r>
            <a:r>
              <a:rPr lang="es" sz="1800">
                <a:solidFill>
                  <a:schemeClr val="dk2"/>
                </a:solidFill>
                <a:latin typeface="Trebuchet MS"/>
                <a:ea typeface="Trebuchet MS"/>
                <a:cs typeface="Trebuchet MS"/>
                <a:sym typeface="Trebuchet MS"/>
              </a:rPr>
              <a:t>para RJ-45 y RJ-11 macho</a:t>
            </a:r>
            <a:endParaRPr/>
          </a:p>
        </p:txBody>
      </p:sp>
      <p:sp>
        <p:nvSpPr>
          <p:cNvPr id="309" name="Google Shape;309;p34"/>
          <p:cNvSpPr txBox="1"/>
          <p:nvPr/>
        </p:nvSpPr>
        <p:spPr>
          <a:xfrm>
            <a:off x="4852336" y="5651640"/>
            <a:ext cx="2515800" cy="969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Crimpadora de impacto </a:t>
            </a:r>
            <a:r>
              <a:rPr lang="es" sz="1800">
                <a:solidFill>
                  <a:schemeClr val="dk2"/>
                </a:solidFill>
                <a:latin typeface="Trebuchet MS"/>
                <a:ea typeface="Trebuchet MS"/>
                <a:cs typeface="Trebuchet MS"/>
                <a:sym typeface="Trebuchet MS"/>
              </a:rPr>
              <a:t>para RJ-45 hembra.</a:t>
            </a:r>
            <a:endParaRPr/>
          </a:p>
        </p:txBody>
      </p:sp>
      <p:pic>
        <p:nvPicPr>
          <p:cNvPr id="310" name="Google Shape;310;p34"/>
          <p:cNvPicPr preferRelativeResize="0"/>
          <p:nvPr/>
        </p:nvPicPr>
        <p:blipFill>
          <a:blip r:embed="rId3">
            <a:alphaModFix/>
          </a:blip>
          <a:stretch>
            <a:fillRect/>
          </a:stretch>
        </p:blipFill>
        <p:spPr>
          <a:xfrm>
            <a:off x="1219200" y="3630300"/>
            <a:ext cx="2834430" cy="2124316"/>
          </a:xfrm>
          <a:prstGeom prst="rect">
            <a:avLst/>
          </a:prstGeom>
          <a:noFill/>
          <a:ln>
            <a:noFill/>
          </a:ln>
        </p:spPr>
      </p:pic>
      <p:pic>
        <p:nvPicPr>
          <p:cNvPr id="311" name="Google Shape;311;p34"/>
          <p:cNvPicPr preferRelativeResize="0"/>
          <p:nvPr/>
        </p:nvPicPr>
        <p:blipFill>
          <a:blip r:embed="rId4">
            <a:alphaModFix/>
          </a:blip>
          <a:stretch>
            <a:fillRect/>
          </a:stretch>
        </p:blipFill>
        <p:spPr>
          <a:xfrm>
            <a:off x="4852336" y="3630300"/>
            <a:ext cx="2394040" cy="20975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317" name="Google Shape;317;p35"/>
          <p:cNvSpPr txBox="1">
            <a:spLocks noGrp="1"/>
          </p:cNvSpPr>
          <p:nvPr>
            <p:ph type="body" idx="1"/>
          </p:nvPr>
        </p:nvSpPr>
        <p:spPr>
          <a:xfrm>
            <a:off x="457200" y="1600200"/>
            <a:ext cx="8229600" cy="238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a:t>Cuando vamos a crimpar un conector RJ-45 en un cable par trenzado, tendremos en cuenta el </a:t>
            </a:r>
            <a:r>
              <a:rPr lang="es" sz="2000" b="1"/>
              <a:t>esquema de colores</a:t>
            </a:r>
            <a:r>
              <a:rPr lang="es" sz="2000"/>
              <a:t> que vamos a seguir en cada extremo. Estos esquemas vendrán determinados por el uso que se pretende dar al cable.</a:t>
            </a:r>
            <a:endParaRPr sz="2000"/>
          </a:p>
          <a:p>
            <a:pPr marL="0" lvl="0" indent="0" algn="l" rtl="0">
              <a:spcBef>
                <a:spcPts val="600"/>
              </a:spcBef>
              <a:spcAft>
                <a:spcPts val="0"/>
              </a:spcAft>
              <a:buNone/>
            </a:pPr>
            <a:r>
              <a:rPr lang="es" sz="2000"/>
              <a:t>Existen dos esquemas estándar empleados en instalaciones de red, las normas ANSI </a:t>
            </a:r>
            <a:r>
              <a:rPr lang="es" sz="2000" b="1"/>
              <a:t>TIA-568A</a:t>
            </a:r>
            <a:r>
              <a:rPr lang="es" sz="2000"/>
              <a:t> (o </a:t>
            </a:r>
            <a:r>
              <a:rPr lang="es" sz="2000" b="1"/>
              <a:t>T568A</a:t>
            </a:r>
            <a:r>
              <a:rPr lang="es" sz="2000"/>
              <a:t>) y </a:t>
            </a:r>
            <a:r>
              <a:rPr lang="es" sz="2000" b="1"/>
              <a:t>TIA-568B</a:t>
            </a:r>
            <a:r>
              <a:rPr lang="es" sz="2000"/>
              <a:t> (o </a:t>
            </a:r>
            <a:r>
              <a:rPr lang="es" sz="2000" b="1"/>
              <a:t>T568B</a:t>
            </a:r>
            <a:r>
              <a:rPr lang="es" sz="2000"/>
              <a:t>):</a:t>
            </a:r>
            <a:endParaRPr sz="2000"/>
          </a:p>
        </p:txBody>
      </p:sp>
      <p:sp>
        <p:nvSpPr>
          <p:cNvPr id="318" name="Google Shape;318;p35"/>
          <p:cNvSpPr txBox="1"/>
          <p:nvPr/>
        </p:nvSpPr>
        <p:spPr>
          <a:xfrm>
            <a:off x="4193897" y="3857323"/>
            <a:ext cx="4624800" cy="2763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Cuando el cable se use para conectar entre sí un equipo final con uno  intermediario, seguiremos el esquema A o B en ambos extremos (</a:t>
            </a:r>
            <a:r>
              <a:rPr lang="es" sz="1800" b="1">
                <a:solidFill>
                  <a:schemeClr val="accent6"/>
                </a:solidFill>
                <a:latin typeface="Trebuchet MS"/>
                <a:ea typeface="Trebuchet MS"/>
                <a:cs typeface="Trebuchet MS"/>
                <a:sym typeface="Trebuchet MS"/>
              </a:rPr>
              <a:t>cable directo</a:t>
            </a:r>
            <a:r>
              <a:rPr lang="es" sz="1800">
                <a:solidFill>
                  <a:schemeClr val="dk2"/>
                </a:solidFill>
                <a:latin typeface="Trebuchet MS"/>
                <a:ea typeface="Trebuchet MS"/>
                <a:cs typeface="Trebuchet MS"/>
                <a:sym typeface="Trebuchet MS"/>
              </a:rPr>
              <a:t>). Si es para conectar dos finales o dos intermediarios, usaremos un </a:t>
            </a:r>
            <a:r>
              <a:rPr lang="es" sz="1800" b="1">
                <a:solidFill>
                  <a:schemeClr val="accent6"/>
                </a:solidFill>
                <a:latin typeface="Trebuchet MS"/>
                <a:ea typeface="Trebuchet MS"/>
                <a:cs typeface="Trebuchet MS"/>
                <a:sym typeface="Trebuchet MS"/>
              </a:rPr>
              <a:t>cable cruzado</a:t>
            </a:r>
            <a:r>
              <a:rPr lang="es" sz="1800">
                <a:solidFill>
                  <a:schemeClr val="dk2"/>
                </a:solidFill>
                <a:latin typeface="Trebuchet MS"/>
                <a:ea typeface="Trebuchet MS"/>
                <a:cs typeface="Trebuchet MS"/>
                <a:sym typeface="Trebuchet MS"/>
              </a:rPr>
              <a:t> (el A en un extremo y el B en el otro).</a:t>
            </a:r>
            <a:endParaRPr sz="1800">
              <a:solidFill>
                <a:schemeClr val="dk2"/>
              </a:solidFill>
              <a:latin typeface="Trebuchet MS"/>
              <a:ea typeface="Trebuchet MS"/>
              <a:cs typeface="Trebuchet MS"/>
              <a:sym typeface="Trebuchet MS"/>
            </a:endParaRPr>
          </a:p>
          <a:p>
            <a:pPr marL="0" lvl="0" indent="0" algn="l" rtl="0">
              <a:spcBef>
                <a:spcPts val="600"/>
              </a:spcBef>
              <a:spcAft>
                <a:spcPts val="0"/>
              </a:spcAft>
              <a:buNone/>
            </a:pPr>
            <a:r>
              <a:rPr lang="es" sz="1800" b="1">
                <a:solidFill>
                  <a:schemeClr val="accent4"/>
                </a:solidFill>
                <a:latin typeface="Trebuchet MS"/>
                <a:ea typeface="Trebuchet MS"/>
                <a:cs typeface="Trebuchet MS"/>
                <a:sym typeface="Trebuchet MS"/>
              </a:rPr>
              <a:t>Los esquemas cambian verdes por naranjas, y naranjas por verdes.</a:t>
            </a:r>
            <a:endParaRPr b="1">
              <a:solidFill>
                <a:schemeClr val="accent4"/>
              </a:solidFill>
            </a:endParaRPr>
          </a:p>
        </p:txBody>
      </p:sp>
      <p:pic>
        <p:nvPicPr>
          <p:cNvPr id="319" name="Google Shape;319;p35"/>
          <p:cNvPicPr preferRelativeResize="0"/>
          <p:nvPr/>
        </p:nvPicPr>
        <p:blipFill>
          <a:blip r:embed="rId3">
            <a:alphaModFix/>
          </a:blip>
          <a:stretch>
            <a:fillRect/>
          </a:stretch>
        </p:blipFill>
        <p:spPr>
          <a:xfrm>
            <a:off x="602589" y="4103616"/>
            <a:ext cx="3376354" cy="24439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36"/>
          <p:cNvSpPr txBox="1"/>
          <p:nvPr/>
        </p:nvSpPr>
        <p:spPr>
          <a:xfrm>
            <a:off x="2591500" y="4775702"/>
            <a:ext cx="2808900" cy="1702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SC macho doble</a:t>
            </a:r>
            <a:r>
              <a:rPr lang="es" sz="1800">
                <a:solidFill>
                  <a:schemeClr val="dk2"/>
                </a:solidFill>
                <a:latin typeface="Trebuchet MS"/>
                <a:ea typeface="Trebuchet MS"/>
                <a:cs typeface="Trebuchet MS"/>
                <a:sym typeface="Trebuchet MS"/>
              </a:rPr>
              <a:t>, uno es para enviar y el otro para recibir información. Se conecta por presión directa.</a:t>
            </a:r>
            <a:endParaRPr/>
          </a:p>
        </p:txBody>
      </p:sp>
      <p:sp>
        <p:nvSpPr>
          <p:cNvPr id="325" name="Google Shape;325;p36"/>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1.2. ELEMENTOS FÍSICOS DE UNA RED</a:t>
            </a:r>
            <a:endParaRPr/>
          </a:p>
        </p:txBody>
      </p:sp>
      <p:sp>
        <p:nvSpPr>
          <p:cNvPr id="326" name="Google Shape;326;p36"/>
          <p:cNvSpPr txBox="1">
            <a:spLocks noGrp="1"/>
          </p:cNvSpPr>
          <p:nvPr>
            <p:ph type="body" idx="1"/>
          </p:nvPr>
        </p:nvSpPr>
        <p:spPr>
          <a:xfrm>
            <a:off x="457200" y="1600200"/>
            <a:ext cx="8229600" cy="94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2000" b="1" u="sng">
                <a:solidFill>
                  <a:schemeClr val="accent4"/>
                </a:solidFill>
              </a:rPr>
              <a:t>ST (</a:t>
            </a:r>
            <a:r>
              <a:rPr lang="es" sz="2000" b="1" i="1" u="sng">
                <a:solidFill>
                  <a:schemeClr val="accent4"/>
                </a:solidFill>
              </a:rPr>
              <a:t>Set and Twist)</a:t>
            </a:r>
            <a:r>
              <a:rPr lang="es" sz="2000" b="1" u="sng">
                <a:solidFill>
                  <a:schemeClr val="accent4"/>
                </a:solidFill>
              </a:rPr>
              <a:t> y SC (</a:t>
            </a:r>
            <a:r>
              <a:rPr lang="es" sz="2000" b="1" i="1" u="sng">
                <a:solidFill>
                  <a:schemeClr val="accent4"/>
                </a:solidFill>
              </a:rPr>
              <a:t>Set and Connect</a:t>
            </a:r>
            <a:r>
              <a:rPr lang="es" sz="2000" b="1" u="sng">
                <a:solidFill>
                  <a:schemeClr val="accent4"/>
                </a:solidFill>
              </a:rPr>
              <a:t>):</a:t>
            </a:r>
            <a:r>
              <a:rPr lang="es" sz="2000"/>
              <a:t> conectores utilizados en instalaciones de fibra óptica.</a:t>
            </a:r>
            <a:endParaRPr sz="2000"/>
          </a:p>
          <a:p>
            <a:pPr marL="0" lvl="0" indent="0" algn="l" rtl="0">
              <a:spcBef>
                <a:spcPts val="600"/>
              </a:spcBef>
              <a:spcAft>
                <a:spcPts val="0"/>
              </a:spcAft>
              <a:buNone/>
            </a:pPr>
            <a:endParaRPr sz="2000"/>
          </a:p>
        </p:txBody>
      </p:sp>
      <p:sp>
        <p:nvSpPr>
          <p:cNvPr id="327" name="Google Shape;327;p36"/>
          <p:cNvSpPr txBox="1"/>
          <p:nvPr/>
        </p:nvSpPr>
        <p:spPr>
          <a:xfrm>
            <a:off x="2591500" y="2773186"/>
            <a:ext cx="2505300" cy="1654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dk2"/>
                </a:solidFill>
                <a:latin typeface="Trebuchet MS"/>
                <a:ea typeface="Trebuchet MS"/>
                <a:cs typeface="Trebuchet MS"/>
                <a:sym typeface="Trebuchet MS"/>
              </a:rPr>
              <a:t>ST macho, </a:t>
            </a:r>
            <a:r>
              <a:rPr lang="es" sz="1800">
                <a:solidFill>
                  <a:schemeClr val="dk2"/>
                </a:solidFill>
                <a:latin typeface="Trebuchet MS"/>
                <a:ea typeface="Trebuchet MS"/>
                <a:cs typeface="Trebuchet MS"/>
                <a:sym typeface="Trebuchet MS"/>
              </a:rPr>
              <a:t>se conecta a la hembra con un sistema de bayoneta similar al BNC.</a:t>
            </a:r>
            <a:endParaRPr/>
          </a:p>
        </p:txBody>
      </p:sp>
      <p:pic>
        <p:nvPicPr>
          <p:cNvPr id="328" name="Google Shape;328;p36"/>
          <p:cNvPicPr preferRelativeResize="0"/>
          <p:nvPr/>
        </p:nvPicPr>
        <p:blipFill>
          <a:blip r:embed="rId3">
            <a:alphaModFix/>
          </a:blip>
          <a:stretch>
            <a:fillRect/>
          </a:stretch>
        </p:blipFill>
        <p:spPr>
          <a:xfrm>
            <a:off x="357238" y="2773186"/>
            <a:ext cx="2033335" cy="1558232"/>
          </a:xfrm>
          <a:prstGeom prst="rect">
            <a:avLst/>
          </a:prstGeom>
          <a:noFill/>
          <a:ln>
            <a:noFill/>
          </a:ln>
        </p:spPr>
      </p:pic>
      <p:pic>
        <p:nvPicPr>
          <p:cNvPr id="329" name="Google Shape;329;p36"/>
          <p:cNvPicPr preferRelativeResize="0"/>
          <p:nvPr/>
        </p:nvPicPr>
        <p:blipFill>
          <a:blip r:embed="rId4">
            <a:alphaModFix/>
          </a:blip>
          <a:stretch>
            <a:fillRect/>
          </a:stretch>
        </p:blipFill>
        <p:spPr>
          <a:xfrm>
            <a:off x="357238" y="4820827"/>
            <a:ext cx="1992895" cy="1623833"/>
          </a:xfrm>
          <a:prstGeom prst="rect">
            <a:avLst/>
          </a:prstGeom>
          <a:noFill/>
          <a:ln>
            <a:noFill/>
          </a:ln>
        </p:spPr>
      </p:pic>
      <p:pic>
        <p:nvPicPr>
          <p:cNvPr id="330" name="Google Shape;330;p36"/>
          <p:cNvPicPr preferRelativeResize="0"/>
          <p:nvPr/>
        </p:nvPicPr>
        <p:blipFill>
          <a:blip r:embed="rId5">
            <a:alphaModFix/>
          </a:blip>
          <a:stretch>
            <a:fillRect/>
          </a:stretch>
        </p:blipFill>
        <p:spPr>
          <a:xfrm>
            <a:off x="6201025" y="2849386"/>
            <a:ext cx="2257425" cy="2619375"/>
          </a:xfrm>
          <a:prstGeom prst="rect">
            <a:avLst/>
          </a:prstGeom>
          <a:noFill/>
          <a:ln>
            <a:noFill/>
          </a:ln>
        </p:spPr>
      </p:pic>
      <p:sp>
        <p:nvSpPr>
          <p:cNvPr id="331" name="Google Shape;331;p36"/>
          <p:cNvSpPr txBox="1"/>
          <p:nvPr/>
        </p:nvSpPr>
        <p:spPr>
          <a:xfrm>
            <a:off x="6124825" y="5480825"/>
            <a:ext cx="2538300" cy="1149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NIC para Ethernet con fibra óptica, con doble conector </a:t>
            </a:r>
            <a:r>
              <a:rPr lang="es" sz="1800" b="1">
                <a:solidFill>
                  <a:schemeClr val="dk2"/>
                </a:solidFill>
                <a:latin typeface="Trebuchet MS"/>
                <a:ea typeface="Trebuchet MS"/>
                <a:cs typeface="Trebuchet MS"/>
                <a:sym typeface="Trebuchet MS"/>
              </a:rPr>
              <a:t>SC hembra</a:t>
            </a:r>
            <a:r>
              <a:rPr lang="es" sz="1800">
                <a:solidFill>
                  <a:schemeClr val="dk2"/>
                </a:solidFill>
                <a:latin typeface="Trebuchet MS"/>
                <a:ea typeface="Trebuchet MS"/>
                <a:cs typeface="Trebuchet MS"/>
                <a:sym typeface="Trebuchet MS"/>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457200" y="1600200"/>
            <a:ext cx="8229600" cy="1209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a:t>En una comunicación en red intervienen los siguientes elementos:</a:t>
            </a:r>
            <a:endParaRPr/>
          </a:p>
        </p:txBody>
      </p:sp>
      <p:sp>
        <p:nvSpPr>
          <p:cNvPr id="41" name="Google Shape;41;p1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1.0. ¿QUÉ ES UNA RED DE COMPUTADORES?</a:t>
            </a:r>
            <a:endParaRPr/>
          </a:p>
        </p:txBody>
      </p:sp>
      <p:sp>
        <p:nvSpPr>
          <p:cNvPr id="42" name="Google Shape;42;p10"/>
          <p:cNvSpPr/>
          <p:nvPr/>
        </p:nvSpPr>
        <p:spPr>
          <a:xfrm>
            <a:off x="1959405" y="3521629"/>
            <a:ext cx="5219400" cy="1574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t>CANAL O MEDIO DE TRANSMISIÓN</a:t>
            </a:r>
            <a:endParaRPr b="1" dirty="0"/>
          </a:p>
          <a:p>
            <a:pPr marL="0" lvl="0" indent="0" algn="ctr" rtl="0">
              <a:spcBef>
                <a:spcPts val="0"/>
              </a:spcBef>
              <a:spcAft>
                <a:spcPts val="0"/>
              </a:spcAft>
              <a:buNone/>
            </a:pPr>
            <a:endParaRPr b="1" dirty="0"/>
          </a:p>
          <a:p>
            <a:pPr marL="0" lvl="0" indent="0" algn="ctr" rtl="0">
              <a:spcBef>
                <a:spcPts val="0"/>
              </a:spcBef>
              <a:spcAft>
                <a:spcPts val="0"/>
              </a:spcAft>
              <a:buNone/>
            </a:pP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3" name="Google Shape;43;p10"/>
          <p:cNvSpPr/>
          <p:nvPr/>
        </p:nvSpPr>
        <p:spPr>
          <a:xfrm>
            <a:off x="706675" y="3995425"/>
            <a:ext cx="1574100" cy="706800"/>
          </a:xfrm>
          <a:prstGeom prst="flowChartAlternate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t>EMISOR</a:t>
            </a:r>
            <a:endParaRPr b="1"/>
          </a:p>
        </p:txBody>
      </p:sp>
      <p:sp>
        <p:nvSpPr>
          <p:cNvPr id="44" name="Google Shape;44;p10"/>
          <p:cNvSpPr/>
          <p:nvPr/>
        </p:nvSpPr>
        <p:spPr>
          <a:xfrm>
            <a:off x="6878875" y="3995425"/>
            <a:ext cx="1574100" cy="706800"/>
          </a:xfrm>
          <a:prstGeom prst="flowChartAlternate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t>RECEPTOR</a:t>
            </a:r>
            <a:endParaRPr b="1"/>
          </a:p>
        </p:txBody>
      </p:sp>
      <p:sp>
        <p:nvSpPr>
          <p:cNvPr id="45" name="Google Shape;45;p10"/>
          <p:cNvSpPr/>
          <p:nvPr/>
        </p:nvSpPr>
        <p:spPr>
          <a:xfrm>
            <a:off x="2152279" y="3955375"/>
            <a:ext cx="4914600" cy="786900"/>
          </a:xfrm>
          <a:prstGeom prst="rightArrow">
            <a:avLst>
              <a:gd name="adj1" fmla="val 50000"/>
              <a:gd name="adj2" fmla="val 50000"/>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t>MENSAJE</a:t>
            </a:r>
            <a:endParaRPr b="1" dirty="0"/>
          </a:p>
        </p:txBody>
      </p:sp>
      <p:sp>
        <p:nvSpPr>
          <p:cNvPr id="46" name="Google Shape;46;p10"/>
          <p:cNvSpPr/>
          <p:nvPr/>
        </p:nvSpPr>
        <p:spPr>
          <a:xfrm>
            <a:off x="3180075" y="4469375"/>
            <a:ext cx="2553600" cy="1092000"/>
          </a:xfrm>
          <a:prstGeom prst="upArrowCallout">
            <a:avLst>
              <a:gd name="adj1" fmla="val 25000"/>
              <a:gd name="adj2" fmla="val 25000"/>
              <a:gd name="adj3" fmla="val 25000"/>
              <a:gd name="adj4" fmla="val 64977"/>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t>CÓDIGO</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3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1.3. TIPOS DE TRANSMISIÓN</a:t>
            </a:r>
            <a:endParaRPr/>
          </a:p>
        </p:txBody>
      </p:sp>
      <p:sp>
        <p:nvSpPr>
          <p:cNvPr id="337" name="Google Shape;337;p37"/>
          <p:cNvSpPr txBox="1">
            <a:spLocks noGrp="1"/>
          </p:cNvSpPr>
          <p:nvPr>
            <p:ph type="body" idx="1"/>
          </p:nvPr>
        </p:nvSpPr>
        <p:spPr>
          <a:xfrm>
            <a:off x="457200" y="1600200"/>
            <a:ext cx="8229600" cy="129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es"/>
              <a:t>1.3.1) SEGÚN EL SENTIDO DE LA COMUNICACIÓN:</a:t>
            </a:r>
            <a:endParaRPr/>
          </a:p>
          <a:p>
            <a:pPr marL="0" lvl="0" indent="0" algn="l" rtl="0">
              <a:spcBef>
                <a:spcPts val="600"/>
              </a:spcBef>
              <a:spcAft>
                <a:spcPts val="0"/>
              </a:spcAft>
              <a:buClr>
                <a:srgbClr val="000000"/>
              </a:buClr>
              <a:buSzPts val="1100"/>
              <a:buFont typeface="Arial"/>
              <a:buNone/>
            </a:pPr>
            <a:endParaRPr/>
          </a:p>
        </p:txBody>
      </p:sp>
      <p:sp>
        <p:nvSpPr>
          <p:cNvPr id="338" name="Google Shape;338;p37"/>
          <p:cNvSpPr/>
          <p:nvPr/>
        </p:nvSpPr>
        <p:spPr>
          <a:xfrm>
            <a:off x="640175" y="3175075"/>
            <a:ext cx="473700" cy="4512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chemeClr val="dk2"/>
                </a:solidFill>
              </a:rPr>
              <a:t>A</a:t>
            </a:r>
            <a:endParaRPr b="1">
              <a:solidFill>
                <a:schemeClr val="dk2"/>
              </a:solidFill>
            </a:endParaRPr>
          </a:p>
        </p:txBody>
      </p:sp>
      <p:sp>
        <p:nvSpPr>
          <p:cNvPr id="339" name="Google Shape;339;p37"/>
          <p:cNvSpPr/>
          <p:nvPr/>
        </p:nvSpPr>
        <p:spPr>
          <a:xfrm>
            <a:off x="3510950" y="3175075"/>
            <a:ext cx="473700" cy="4512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chemeClr val="dk2"/>
                </a:solidFill>
              </a:rPr>
              <a:t>A</a:t>
            </a:r>
            <a:endParaRPr b="1">
              <a:solidFill>
                <a:schemeClr val="dk2"/>
              </a:solidFill>
            </a:endParaRPr>
          </a:p>
        </p:txBody>
      </p:sp>
      <p:sp>
        <p:nvSpPr>
          <p:cNvPr id="340" name="Google Shape;340;p37"/>
          <p:cNvSpPr/>
          <p:nvPr/>
        </p:nvSpPr>
        <p:spPr>
          <a:xfrm>
            <a:off x="2185725" y="3175075"/>
            <a:ext cx="473700" cy="4512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chemeClr val="dk2"/>
                </a:solidFill>
              </a:rPr>
              <a:t>B</a:t>
            </a:r>
            <a:endParaRPr b="1">
              <a:solidFill>
                <a:schemeClr val="dk2"/>
              </a:solidFill>
            </a:endParaRPr>
          </a:p>
        </p:txBody>
      </p:sp>
      <p:cxnSp>
        <p:nvCxnSpPr>
          <p:cNvPr id="341" name="Google Shape;341;p37"/>
          <p:cNvCxnSpPr>
            <a:stCxn id="338" idx="6"/>
            <a:endCxn id="340" idx="2"/>
          </p:cNvCxnSpPr>
          <p:nvPr/>
        </p:nvCxnSpPr>
        <p:spPr>
          <a:xfrm>
            <a:off x="1113875" y="3400675"/>
            <a:ext cx="1071900" cy="0"/>
          </a:xfrm>
          <a:prstGeom prst="straightConnector1">
            <a:avLst/>
          </a:prstGeom>
          <a:noFill/>
          <a:ln w="19050" cap="flat" cmpd="sng">
            <a:solidFill>
              <a:schemeClr val="dk2"/>
            </a:solidFill>
            <a:prstDash val="solid"/>
            <a:round/>
            <a:headEnd type="none" w="med" len="med"/>
            <a:tailEnd type="triangle" w="med" len="med"/>
          </a:ln>
        </p:spPr>
      </p:cxnSp>
      <p:sp>
        <p:nvSpPr>
          <p:cNvPr id="342" name="Google Shape;342;p37"/>
          <p:cNvSpPr/>
          <p:nvPr/>
        </p:nvSpPr>
        <p:spPr>
          <a:xfrm>
            <a:off x="5282100" y="3175075"/>
            <a:ext cx="473700" cy="4512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chemeClr val="dk2"/>
                </a:solidFill>
              </a:rPr>
              <a:t>B</a:t>
            </a:r>
            <a:endParaRPr b="1">
              <a:solidFill>
                <a:schemeClr val="dk2"/>
              </a:solidFill>
            </a:endParaRPr>
          </a:p>
        </p:txBody>
      </p:sp>
      <p:cxnSp>
        <p:nvCxnSpPr>
          <p:cNvPr id="343" name="Google Shape;343;p37"/>
          <p:cNvCxnSpPr>
            <a:stCxn id="339" idx="6"/>
            <a:endCxn id="342" idx="2"/>
          </p:cNvCxnSpPr>
          <p:nvPr/>
        </p:nvCxnSpPr>
        <p:spPr>
          <a:xfrm>
            <a:off x="3984650" y="3400675"/>
            <a:ext cx="1297500" cy="0"/>
          </a:xfrm>
          <a:prstGeom prst="straightConnector1">
            <a:avLst/>
          </a:prstGeom>
          <a:noFill/>
          <a:ln w="19050" cap="flat" cmpd="sng">
            <a:solidFill>
              <a:schemeClr val="dk2"/>
            </a:solidFill>
            <a:prstDash val="solid"/>
            <a:round/>
            <a:headEnd type="none" w="med" len="med"/>
            <a:tailEnd type="triangle" w="med" len="med"/>
          </a:ln>
        </p:spPr>
      </p:cxnSp>
      <p:sp>
        <p:nvSpPr>
          <p:cNvPr id="344" name="Google Shape;344;p37"/>
          <p:cNvSpPr/>
          <p:nvPr/>
        </p:nvSpPr>
        <p:spPr>
          <a:xfrm>
            <a:off x="3510950" y="3835075"/>
            <a:ext cx="473700" cy="4512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chemeClr val="dk2"/>
                </a:solidFill>
              </a:rPr>
              <a:t>A</a:t>
            </a:r>
            <a:endParaRPr b="1">
              <a:solidFill>
                <a:schemeClr val="dk2"/>
              </a:solidFill>
            </a:endParaRPr>
          </a:p>
        </p:txBody>
      </p:sp>
      <p:sp>
        <p:nvSpPr>
          <p:cNvPr id="345" name="Google Shape;345;p37"/>
          <p:cNvSpPr/>
          <p:nvPr/>
        </p:nvSpPr>
        <p:spPr>
          <a:xfrm>
            <a:off x="5282100" y="3835075"/>
            <a:ext cx="473700" cy="4512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chemeClr val="dk2"/>
                </a:solidFill>
              </a:rPr>
              <a:t>B</a:t>
            </a:r>
            <a:endParaRPr b="1">
              <a:solidFill>
                <a:schemeClr val="dk2"/>
              </a:solidFill>
            </a:endParaRPr>
          </a:p>
        </p:txBody>
      </p:sp>
      <p:cxnSp>
        <p:nvCxnSpPr>
          <p:cNvPr id="346" name="Google Shape;346;p37"/>
          <p:cNvCxnSpPr>
            <a:stCxn id="345" idx="2"/>
            <a:endCxn id="344" idx="6"/>
          </p:cNvCxnSpPr>
          <p:nvPr/>
        </p:nvCxnSpPr>
        <p:spPr>
          <a:xfrm rot="10800000">
            <a:off x="3984600" y="4060675"/>
            <a:ext cx="1297500" cy="0"/>
          </a:xfrm>
          <a:prstGeom prst="straightConnector1">
            <a:avLst/>
          </a:prstGeom>
          <a:noFill/>
          <a:ln w="19050" cap="flat" cmpd="sng">
            <a:solidFill>
              <a:schemeClr val="dk2"/>
            </a:solidFill>
            <a:prstDash val="solid"/>
            <a:round/>
            <a:headEnd type="none" w="med" len="med"/>
            <a:tailEnd type="triangle" w="med" len="med"/>
          </a:ln>
        </p:spPr>
      </p:cxnSp>
      <p:sp>
        <p:nvSpPr>
          <p:cNvPr id="347" name="Google Shape;347;p37"/>
          <p:cNvSpPr txBox="1"/>
          <p:nvPr/>
        </p:nvSpPr>
        <p:spPr>
          <a:xfrm>
            <a:off x="4483775" y="3045500"/>
            <a:ext cx="360900" cy="2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rPr>
              <a:t>t</a:t>
            </a:r>
            <a:endParaRPr sz="1800" b="1">
              <a:solidFill>
                <a:schemeClr val="dk2"/>
              </a:solidFill>
            </a:endParaRPr>
          </a:p>
        </p:txBody>
      </p:sp>
      <p:sp>
        <p:nvSpPr>
          <p:cNvPr id="348" name="Google Shape;348;p37"/>
          <p:cNvSpPr txBox="1"/>
          <p:nvPr/>
        </p:nvSpPr>
        <p:spPr>
          <a:xfrm>
            <a:off x="4452925" y="3691075"/>
            <a:ext cx="360900" cy="2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rPr>
              <a:t>t'</a:t>
            </a:r>
            <a:endParaRPr sz="1800" b="1">
              <a:solidFill>
                <a:schemeClr val="dk2"/>
              </a:solidFill>
            </a:endParaRPr>
          </a:p>
        </p:txBody>
      </p:sp>
      <p:sp>
        <p:nvSpPr>
          <p:cNvPr id="349" name="Google Shape;349;p37"/>
          <p:cNvSpPr/>
          <p:nvPr/>
        </p:nvSpPr>
        <p:spPr>
          <a:xfrm>
            <a:off x="6590300" y="3203400"/>
            <a:ext cx="473700" cy="4512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chemeClr val="dk2"/>
                </a:solidFill>
              </a:rPr>
              <a:t>A</a:t>
            </a:r>
            <a:endParaRPr b="1">
              <a:solidFill>
                <a:schemeClr val="dk2"/>
              </a:solidFill>
            </a:endParaRPr>
          </a:p>
        </p:txBody>
      </p:sp>
      <p:sp>
        <p:nvSpPr>
          <p:cNvPr id="350" name="Google Shape;350;p37"/>
          <p:cNvSpPr/>
          <p:nvPr/>
        </p:nvSpPr>
        <p:spPr>
          <a:xfrm>
            <a:off x="8135850" y="3203400"/>
            <a:ext cx="473700" cy="4512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solidFill>
                  <a:schemeClr val="dk2"/>
                </a:solidFill>
              </a:rPr>
              <a:t>B</a:t>
            </a:r>
            <a:endParaRPr b="1">
              <a:solidFill>
                <a:schemeClr val="dk2"/>
              </a:solidFill>
            </a:endParaRPr>
          </a:p>
        </p:txBody>
      </p:sp>
      <p:cxnSp>
        <p:nvCxnSpPr>
          <p:cNvPr id="351" name="Google Shape;351;p37"/>
          <p:cNvCxnSpPr>
            <a:stCxn id="349" idx="7"/>
            <a:endCxn id="350" idx="1"/>
          </p:cNvCxnSpPr>
          <p:nvPr/>
        </p:nvCxnSpPr>
        <p:spPr>
          <a:xfrm>
            <a:off x="6994628" y="3269477"/>
            <a:ext cx="1210500" cy="0"/>
          </a:xfrm>
          <a:prstGeom prst="straightConnector1">
            <a:avLst/>
          </a:prstGeom>
          <a:noFill/>
          <a:ln w="19050" cap="flat" cmpd="sng">
            <a:solidFill>
              <a:schemeClr val="dk2"/>
            </a:solidFill>
            <a:prstDash val="solid"/>
            <a:round/>
            <a:headEnd type="none" w="med" len="med"/>
            <a:tailEnd type="triangle" w="med" len="med"/>
          </a:ln>
        </p:spPr>
      </p:cxnSp>
      <p:cxnSp>
        <p:nvCxnSpPr>
          <p:cNvPr id="352" name="Google Shape;352;p37"/>
          <p:cNvCxnSpPr>
            <a:stCxn id="350" idx="3"/>
            <a:endCxn id="349" idx="5"/>
          </p:cNvCxnSpPr>
          <p:nvPr/>
        </p:nvCxnSpPr>
        <p:spPr>
          <a:xfrm rot="10800000">
            <a:off x="6994722" y="3588523"/>
            <a:ext cx="1210500" cy="0"/>
          </a:xfrm>
          <a:prstGeom prst="straightConnector1">
            <a:avLst/>
          </a:prstGeom>
          <a:noFill/>
          <a:ln w="19050" cap="flat" cmpd="sng">
            <a:solidFill>
              <a:schemeClr val="dk2"/>
            </a:solidFill>
            <a:prstDash val="solid"/>
            <a:round/>
            <a:headEnd type="none" w="med" len="med"/>
            <a:tailEnd type="triangle" w="med" len="med"/>
          </a:ln>
        </p:spPr>
      </p:cxnSp>
      <p:sp>
        <p:nvSpPr>
          <p:cNvPr id="353" name="Google Shape;353;p37"/>
          <p:cNvSpPr txBox="1"/>
          <p:nvPr/>
        </p:nvSpPr>
        <p:spPr>
          <a:xfrm>
            <a:off x="7419475" y="2890800"/>
            <a:ext cx="360900" cy="2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rPr>
              <a:t>t</a:t>
            </a:r>
            <a:endParaRPr sz="1800" b="1">
              <a:solidFill>
                <a:schemeClr val="dk2"/>
              </a:solidFill>
            </a:endParaRPr>
          </a:p>
        </p:txBody>
      </p:sp>
      <p:sp>
        <p:nvSpPr>
          <p:cNvPr id="354" name="Google Shape;354;p37"/>
          <p:cNvSpPr txBox="1"/>
          <p:nvPr/>
        </p:nvSpPr>
        <p:spPr>
          <a:xfrm>
            <a:off x="397150" y="3835075"/>
            <a:ext cx="2505300" cy="1699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accent6"/>
                </a:solidFill>
                <a:latin typeface="Trebuchet MS"/>
                <a:ea typeface="Trebuchet MS"/>
                <a:cs typeface="Trebuchet MS"/>
                <a:sym typeface="Trebuchet MS"/>
              </a:rPr>
              <a:t>a) SIMPLEX:</a:t>
            </a:r>
            <a:r>
              <a:rPr lang="es" sz="1800" b="1">
                <a:solidFill>
                  <a:schemeClr val="dk2"/>
                </a:solidFill>
                <a:latin typeface="Trebuchet MS"/>
                <a:ea typeface="Trebuchet MS"/>
                <a:cs typeface="Trebuchet MS"/>
                <a:sym typeface="Trebuchet MS"/>
              </a:rPr>
              <a:t> </a:t>
            </a:r>
            <a:r>
              <a:rPr lang="es" sz="1800">
                <a:solidFill>
                  <a:schemeClr val="dk2"/>
                </a:solidFill>
                <a:latin typeface="Trebuchet MS"/>
                <a:ea typeface="Trebuchet MS"/>
                <a:cs typeface="Trebuchet MS"/>
                <a:sym typeface="Trebuchet MS"/>
              </a:rPr>
              <a:t>el emisor y el receptor siempre hacen el mismo papel. Es una comunicación unidireccional.</a:t>
            </a:r>
            <a:endParaRPr/>
          </a:p>
        </p:txBody>
      </p:sp>
      <p:sp>
        <p:nvSpPr>
          <p:cNvPr id="355" name="Google Shape;355;p37"/>
          <p:cNvSpPr txBox="1"/>
          <p:nvPr/>
        </p:nvSpPr>
        <p:spPr>
          <a:xfrm>
            <a:off x="3380725" y="4438675"/>
            <a:ext cx="2505300" cy="1890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accent6"/>
                </a:solidFill>
                <a:latin typeface="Trebuchet MS"/>
                <a:ea typeface="Trebuchet MS"/>
                <a:cs typeface="Trebuchet MS"/>
                <a:sym typeface="Trebuchet MS"/>
              </a:rPr>
              <a:t>b) HALF DUPLEX:</a:t>
            </a:r>
            <a:r>
              <a:rPr lang="es" sz="1800" b="1">
                <a:solidFill>
                  <a:schemeClr val="dk2"/>
                </a:solidFill>
                <a:latin typeface="Trebuchet MS"/>
                <a:ea typeface="Trebuchet MS"/>
                <a:cs typeface="Trebuchet MS"/>
                <a:sym typeface="Trebuchet MS"/>
              </a:rPr>
              <a:t> </a:t>
            </a:r>
            <a:r>
              <a:rPr lang="es" sz="1800">
                <a:solidFill>
                  <a:schemeClr val="dk2"/>
                </a:solidFill>
                <a:latin typeface="Trebuchet MS"/>
                <a:ea typeface="Trebuchet MS"/>
                <a:cs typeface="Trebuchet MS"/>
                <a:sym typeface="Trebuchet MS"/>
              </a:rPr>
              <a:t>la comunicación es bidireccional (tanto A como B pueden emitir o recibir), pero no simultánea.</a:t>
            </a:r>
            <a:endParaRPr/>
          </a:p>
        </p:txBody>
      </p:sp>
      <p:sp>
        <p:nvSpPr>
          <p:cNvPr id="356" name="Google Shape;356;p37"/>
          <p:cNvSpPr txBox="1"/>
          <p:nvPr/>
        </p:nvSpPr>
        <p:spPr>
          <a:xfrm>
            <a:off x="6347275" y="3936875"/>
            <a:ext cx="2573100" cy="2533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b="1">
                <a:solidFill>
                  <a:schemeClr val="accent6"/>
                </a:solidFill>
                <a:latin typeface="Trebuchet MS"/>
                <a:ea typeface="Trebuchet MS"/>
                <a:cs typeface="Trebuchet MS"/>
                <a:sym typeface="Trebuchet MS"/>
              </a:rPr>
              <a:t>c) FULL DUPLEX:</a:t>
            </a:r>
            <a:r>
              <a:rPr lang="es" sz="1800" b="1">
                <a:solidFill>
                  <a:schemeClr val="dk2"/>
                </a:solidFill>
                <a:latin typeface="Trebuchet MS"/>
                <a:ea typeface="Trebuchet MS"/>
                <a:cs typeface="Trebuchet MS"/>
                <a:sym typeface="Trebuchet MS"/>
              </a:rPr>
              <a:t> </a:t>
            </a:r>
            <a:r>
              <a:rPr lang="es" sz="1800">
                <a:solidFill>
                  <a:schemeClr val="dk2"/>
                </a:solidFill>
                <a:latin typeface="Trebuchet MS"/>
                <a:ea typeface="Trebuchet MS"/>
                <a:cs typeface="Trebuchet MS"/>
                <a:sym typeface="Trebuchet MS"/>
              </a:rPr>
              <a:t>la comunicación no sólo es bidireccional (tanto A como B pueden emitir o recibir), sino que además es simultánea.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3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1.3. TIPOS DE TRANSMISIÓN</a:t>
            </a:r>
            <a:endParaRPr/>
          </a:p>
        </p:txBody>
      </p:sp>
      <p:sp>
        <p:nvSpPr>
          <p:cNvPr id="362" name="Google Shape;362;p38"/>
          <p:cNvSpPr txBox="1">
            <a:spLocks noGrp="1"/>
          </p:cNvSpPr>
          <p:nvPr>
            <p:ph type="body" idx="1"/>
          </p:nvPr>
        </p:nvSpPr>
        <p:spPr>
          <a:xfrm>
            <a:off x="457200" y="1600200"/>
            <a:ext cx="8229600" cy="4798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a:t>1.3.2) SEGÚN SU SINCRONIZACIÓN:</a:t>
            </a:r>
            <a:endParaRPr/>
          </a:p>
          <a:p>
            <a:pPr marL="0" lvl="0" indent="0" algn="l" rtl="0">
              <a:spcBef>
                <a:spcPts val="600"/>
              </a:spcBef>
              <a:spcAft>
                <a:spcPts val="0"/>
              </a:spcAft>
              <a:buNone/>
            </a:pPr>
            <a:r>
              <a:rPr lang="es" sz="2000" b="1">
                <a:solidFill>
                  <a:schemeClr val="accent6"/>
                </a:solidFill>
              </a:rPr>
              <a:t>a) ASÍNCRONA:</a:t>
            </a:r>
            <a:r>
              <a:rPr lang="es" sz="2000"/>
              <a:t> en la transmisión de información se envían datos adicionales para indicar el principio y el fin de la transmisión. El emisor emite y el receptor recibe e interpreta la información enviada según esos datos adicionales.</a:t>
            </a:r>
            <a:endParaRPr sz="2000"/>
          </a:p>
          <a:p>
            <a:pPr marL="0" lvl="0" indent="0" algn="l" rtl="0">
              <a:spcBef>
                <a:spcPts val="600"/>
              </a:spcBef>
              <a:spcAft>
                <a:spcPts val="0"/>
              </a:spcAft>
              <a:buNone/>
            </a:pPr>
            <a:r>
              <a:rPr lang="es" sz="2000"/>
              <a:t>Es menos eficiente (aprox. un 20% menos, debido a que el canal se aprovecha menos), pero es más sencillo implementarla.</a:t>
            </a:r>
            <a:endParaRPr sz="2000"/>
          </a:p>
          <a:p>
            <a:pPr marL="0" lvl="0" indent="0" algn="l" rtl="0">
              <a:spcBef>
                <a:spcPts val="600"/>
              </a:spcBef>
              <a:spcAft>
                <a:spcPts val="0"/>
              </a:spcAft>
              <a:buNone/>
            </a:pPr>
            <a:r>
              <a:rPr lang="es" sz="2000" b="1">
                <a:solidFill>
                  <a:schemeClr val="accent6"/>
                </a:solidFill>
              </a:rPr>
              <a:t>b) SÍNCRONA:</a:t>
            </a:r>
            <a:r>
              <a:rPr lang="es" sz="2000"/>
              <a:t> existe un mecanismo externo (un reloj) que permite sincronizar el flujo de información. Generalmente requiere equipos más caros y es más difícil de implementar, pero es más eficiente puesto que permite que se aproveche mejor el medio de transmisión.</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p3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1.4. PARÁMETROS DE MEDICIÓN</a:t>
            </a:r>
            <a:endParaRPr/>
          </a:p>
        </p:txBody>
      </p:sp>
      <p:sp>
        <p:nvSpPr>
          <p:cNvPr id="368" name="Google Shape;368;p39"/>
          <p:cNvSpPr txBox="1">
            <a:spLocks noGrp="1"/>
          </p:cNvSpPr>
          <p:nvPr>
            <p:ph type="body" idx="1"/>
          </p:nvPr>
        </p:nvSpPr>
        <p:spPr>
          <a:xfrm>
            <a:off x="457200" y="1600200"/>
            <a:ext cx="8229600" cy="4742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dirty="0"/>
              <a:t>1.4.1) CAPACIDAD DEL CANAL:</a:t>
            </a:r>
            <a:endParaRPr dirty="0"/>
          </a:p>
          <a:p>
            <a:pPr marL="0" lvl="0" indent="0" algn="l" rtl="0">
              <a:spcBef>
                <a:spcPts val="600"/>
              </a:spcBef>
              <a:spcAft>
                <a:spcPts val="0"/>
              </a:spcAft>
              <a:buNone/>
            </a:pPr>
            <a:r>
              <a:rPr lang="es" sz="2000" dirty="0"/>
              <a:t>Se mide en términos de </a:t>
            </a:r>
            <a:r>
              <a:rPr lang="es" sz="2000" b="1" dirty="0"/>
              <a:t>cantidad de información por unidad de tiempo</a:t>
            </a:r>
            <a:r>
              <a:rPr lang="es" sz="2000" dirty="0"/>
              <a:t> que se puede transmitir por el canal de forma fiable.</a:t>
            </a:r>
            <a:endParaRPr sz="2000" dirty="0"/>
          </a:p>
          <a:p>
            <a:pPr marL="0" lvl="0" indent="0" algn="l" rtl="0">
              <a:spcBef>
                <a:spcPts val="600"/>
              </a:spcBef>
              <a:spcAft>
                <a:spcPts val="0"/>
              </a:spcAft>
              <a:buNone/>
            </a:pPr>
            <a:r>
              <a:rPr lang="es" sz="2000" dirty="0"/>
              <a:t>Se mide en </a:t>
            </a:r>
            <a:r>
              <a:rPr lang="es" sz="2000" b="1" dirty="0">
                <a:solidFill>
                  <a:schemeClr val="accent6"/>
                </a:solidFill>
              </a:rPr>
              <a:t>kilobits por segundo</a:t>
            </a:r>
            <a:r>
              <a:rPr lang="es" sz="2000" dirty="0"/>
              <a:t> (kbps), </a:t>
            </a:r>
            <a:r>
              <a:rPr lang="es" sz="2000" b="1" dirty="0">
                <a:solidFill>
                  <a:schemeClr val="accent6"/>
                </a:solidFill>
              </a:rPr>
              <a:t>megabits por segundo</a:t>
            </a:r>
            <a:r>
              <a:rPr lang="es" sz="2000" dirty="0"/>
              <a:t> (Mbps) o </a:t>
            </a:r>
            <a:r>
              <a:rPr lang="es" sz="2000" b="1" dirty="0">
                <a:solidFill>
                  <a:schemeClr val="accent6"/>
                </a:solidFill>
              </a:rPr>
              <a:t>gigabits por segundo</a:t>
            </a:r>
            <a:r>
              <a:rPr lang="es" sz="2000" dirty="0"/>
              <a:t> (Gbps).</a:t>
            </a:r>
            <a:endParaRPr sz="2000" dirty="0"/>
          </a:p>
          <a:p>
            <a:pPr marL="0" lvl="0" indent="0" algn="ctr" rtl="0">
              <a:spcBef>
                <a:spcPts val="600"/>
              </a:spcBef>
              <a:spcAft>
                <a:spcPts val="0"/>
              </a:spcAft>
              <a:buNone/>
            </a:pPr>
            <a:endParaRPr sz="2000" dirty="0"/>
          </a:p>
          <a:p>
            <a:pPr marL="0" lvl="0" indent="0" algn="ctr" rtl="0">
              <a:spcBef>
                <a:spcPts val="600"/>
              </a:spcBef>
              <a:spcAft>
                <a:spcPts val="0"/>
              </a:spcAft>
              <a:buNone/>
            </a:pPr>
            <a:r>
              <a:rPr lang="es" sz="2400" dirty="0"/>
              <a:t>Conviene recordar en este punto que:</a:t>
            </a:r>
            <a:endParaRPr sz="2400" dirty="0"/>
          </a:p>
          <a:p>
            <a:pPr marL="0" lvl="0" indent="0" algn="ctr" rtl="0">
              <a:spcBef>
                <a:spcPts val="600"/>
              </a:spcBef>
              <a:spcAft>
                <a:spcPts val="0"/>
              </a:spcAft>
              <a:buNone/>
            </a:pPr>
            <a:r>
              <a:rPr lang="es" sz="2400" b="1" dirty="0"/>
              <a:t>1 bps</a:t>
            </a:r>
            <a:r>
              <a:rPr lang="es" sz="2400" dirty="0"/>
              <a:t> (bit por segundo)</a:t>
            </a:r>
            <a:endParaRPr sz="2400" dirty="0"/>
          </a:p>
          <a:p>
            <a:pPr marL="0" lvl="0" indent="0" algn="ctr" rtl="0">
              <a:spcBef>
                <a:spcPts val="600"/>
              </a:spcBef>
              <a:spcAft>
                <a:spcPts val="0"/>
              </a:spcAft>
              <a:buNone/>
            </a:pPr>
            <a:r>
              <a:rPr lang="es" sz="2400" b="1" dirty="0">
                <a:solidFill>
                  <a:srgbClr val="CC0000"/>
                </a:solidFill>
              </a:rPr>
              <a:t>no</a:t>
            </a:r>
            <a:r>
              <a:rPr lang="es" sz="2400" b="1" dirty="0">
                <a:solidFill>
                  <a:schemeClr val="accent4"/>
                </a:solidFill>
              </a:rPr>
              <a:t> es lo mismo que</a:t>
            </a:r>
            <a:endParaRPr sz="2400" b="1" dirty="0">
              <a:solidFill>
                <a:schemeClr val="accent4"/>
              </a:solidFill>
            </a:endParaRPr>
          </a:p>
          <a:p>
            <a:pPr marL="0" lvl="0" indent="0" algn="ctr" rtl="0">
              <a:spcBef>
                <a:spcPts val="600"/>
              </a:spcBef>
              <a:spcAft>
                <a:spcPts val="0"/>
              </a:spcAft>
              <a:buNone/>
            </a:pPr>
            <a:r>
              <a:rPr lang="es" sz="2400" b="1" dirty="0"/>
              <a:t>1 Bps</a:t>
            </a:r>
            <a:r>
              <a:rPr lang="es" sz="2400" dirty="0"/>
              <a:t> (byte por segundo)</a:t>
            </a:r>
            <a:endParaRP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4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1.4. PARÁMETROS DE MEDICIÓN</a:t>
            </a:r>
            <a:endParaRPr/>
          </a:p>
        </p:txBody>
      </p:sp>
      <p:sp>
        <p:nvSpPr>
          <p:cNvPr id="374" name="Google Shape;374;p40"/>
          <p:cNvSpPr txBox="1">
            <a:spLocks noGrp="1"/>
          </p:cNvSpPr>
          <p:nvPr>
            <p:ph type="body" idx="1"/>
          </p:nvPr>
        </p:nvSpPr>
        <p:spPr>
          <a:xfrm>
            <a:off x="457200" y="1600200"/>
            <a:ext cx="8229600" cy="4866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dirty="0"/>
              <a:t>1.4.2) ANCHO DE BANDA:</a:t>
            </a:r>
            <a:endParaRPr dirty="0"/>
          </a:p>
          <a:p>
            <a:pPr marL="0" lvl="0" indent="0" algn="l" rtl="0">
              <a:spcBef>
                <a:spcPts val="600"/>
              </a:spcBef>
              <a:spcAft>
                <a:spcPts val="0"/>
              </a:spcAft>
              <a:buNone/>
            </a:pPr>
            <a:r>
              <a:rPr lang="es" sz="2000" dirty="0"/>
              <a:t>El concepto de </a:t>
            </a:r>
            <a:r>
              <a:rPr lang="es" sz="2000" b="1" dirty="0">
                <a:solidFill>
                  <a:schemeClr val="accent1"/>
                </a:solidFill>
              </a:rPr>
              <a:t>ancho de banda</a:t>
            </a:r>
            <a:r>
              <a:rPr lang="es" sz="2000" dirty="0"/>
              <a:t> (o </a:t>
            </a:r>
            <a:r>
              <a:rPr lang="es" sz="2000" i="1" dirty="0"/>
              <a:t>bandwidth</a:t>
            </a:r>
            <a:r>
              <a:rPr lang="es" sz="2000" dirty="0"/>
              <a:t>) para transmisiones digitales mide su velocidad en términos de </a:t>
            </a:r>
            <a:r>
              <a:rPr lang="es" sz="2000" b="1" dirty="0"/>
              <a:t>cantidad de información transmitida en un tiempo determinado</a:t>
            </a:r>
            <a:r>
              <a:rPr lang="es" sz="2000" dirty="0" smtClean="0"/>
              <a:t>.</a:t>
            </a:r>
          </a:p>
          <a:p>
            <a:pPr marL="0" lvl="0" indent="0" algn="l" rtl="0">
              <a:spcBef>
                <a:spcPts val="600"/>
              </a:spcBef>
              <a:spcAft>
                <a:spcPts val="0"/>
              </a:spcAft>
              <a:buNone/>
            </a:pPr>
            <a:endParaRPr sz="2000" dirty="0"/>
          </a:p>
          <a:p>
            <a:pPr marL="0" lvl="0" indent="0" algn="l" rtl="0">
              <a:spcBef>
                <a:spcPts val="600"/>
              </a:spcBef>
              <a:spcAft>
                <a:spcPts val="0"/>
              </a:spcAft>
              <a:buNone/>
            </a:pPr>
            <a:r>
              <a:rPr lang="es" sz="2000" dirty="0"/>
              <a:t>El ancho de banda no deberá nunca superar la capacidad del canal</a:t>
            </a:r>
            <a:r>
              <a:rPr lang="es" sz="2000" dirty="0" smtClean="0"/>
              <a:t>.</a:t>
            </a:r>
          </a:p>
          <a:p>
            <a:pPr marL="0" lvl="0" indent="0" algn="l" rtl="0">
              <a:spcBef>
                <a:spcPts val="600"/>
              </a:spcBef>
              <a:spcAft>
                <a:spcPts val="0"/>
              </a:spcAft>
              <a:buNone/>
            </a:pPr>
            <a:endParaRPr sz="2000" dirty="0"/>
          </a:p>
          <a:p>
            <a:pPr marL="0" lvl="0" indent="0" algn="l" rtl="0">
              <a:spcBef>
                <a:spcPts val="600"/>
              </a:spcBef>
              <a:spcAft>
                <a:spcPts val="0"/>
              </a:spcAft>
              <a:buNone/>
            </a:pPr>
            <a:r>
              <a:rPr lang="es" sz="2000" dirty="0"/>
              <a:t>En transmisiones digitales se mide en </a:t>
            </a:r>
            <a:r>
              <a:rPr lang="es" sz="2000" b="1" dirty="0">
                <a:solidFill>
                  <a:schemeClr val="accent6"/>
                </a:solidFill>
              </a:rPr>
              <a:t>kilobits por segundo</a:t>
            </a:r>
            <a:r>
              <a:rPr lang="es" sz="2000" dirty="0"/>
              <a:t> (kbps), </a:t>
            </a:r>
            <a:r>
              <a:rPr lang="es" sz="2000" b="1" dirty="0">
                <a:solidFill>
                  <a:schemeClr val="accent6"/>
                </a:solidFill>
              </a:rPr>
              <a:t>megabits por segundo</a:t>
            </a:r>
            <a:r>
              <a:rPr lang="es" sz="2000" dirty="0"/>
              <a:t> (Mbps) o </a:t>
            </a:r>
            <a:r>
              <a:rPr lang="es" sz="2000" b="1" dirty="0">
                <a:solidFill>
                  <a:schemeClr val="accent6"/>
                </a:solidFill>
              </a:rPr>
              <a:t>gigabits por segundo</a:t>
            </a:r>
            <a:r>
              <a:rPr lang="es" sz="2000" dirty="0"/>
              <a:t> (Gbps). En transmisiones analógicas se mide en </a:t>
            </a:r>
            <a:r>
              <a:rPr lang="es" sz="2000" b="1" dirty="0">
                <a:solidFill>
                  <a:schemeClr val="accent6"/>
                </a:solidFill>
              </a:rPr>
              <a:t>hertzios </a:t>
            </a:r>
            <a:r>
              <a:rPr lang="es" sz="2000" dirty="0"/>
              <a:t>(Hz).</a:t>
            </a:r>
            <a:endParaRPr sz="2000" dirty="0"/>
          </a:p>
          <a:p>
            <a:pPr marL="0" lvl="0" indent="0" algn="l" rtl="0">
              <a:spcBef>
                <a:spcPts val="600"/>
              </a:spcBef>
              <a:spcAft>
                <a:spcPts val="0"/>
              </a:spcAft>
              <a:buNone/>
            </a:pPr>
            <a:endParaRPr sz="1800" dirty="0"/>
          </a:p>
          <a:p>
            <a:pPr marL="0" lvl="0" indent="0" algn="l" rtl="0">
              <a:spcBef>
                <a:spcPts val="600"/>
              </a:spcBef>
              <a:spcAft>
                <a:spcPts val="0"/>
              </a:spcAft>
              <a:buNone/>
            </a:pPr>
            <a:endParaRPr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4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1.4. PARÁMETROS DE MEDICIÓN</a:t>
            </a:r>
            <a:endParaRPr/>
          </a:p>
        </p:txBody>
      </p:sp>
      <p:sp>
        <p:nvSpPr>
          <p:cNvPr id="380" name="Google Shape;380;p41"/>
          <p:cNvSpPr txBox="1">
            <a:spLocks noGrp="1"/>
          </p:cNvSpPr>
          <p:nvPr>
            <p:ph type="body" idx="1"/>
          </p:nvPr>
        </p:nvSpPr>
        <p:spPr>
          <a:xfrm>
            <a:off x="457200" y="1600200"/>
            <a:ext cx="8229600" cy="4821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dirty="0"/>
              <a:t>1.4.3) RENDIMIENTO:</a:t>
            </a:r>
            <a:endParaRPr dirty="0"/>
          </a:p>
          <a:p>
            <a:pPr marL="0" lvl="0" indent="0" algn="l" rtl="0">
              <a:spcBef>
                <a:spcPts val="600"/>
              </a:spcBef>
              <a:spcAft>
                <a:spcPts val="0"/>
              </a:spcAft>
              <a:buNone/>
            </a:pPr>
            <a:r>
              <a:rPr lang="es" sz="2000" dirty="0"/>
              <a:t>El </a:t>
            </a:r>
            <a:r>
              <a:rPr lang="es" sz="2000" b="1" dirty="0">
                <a:solidFill>
                  <a:schemeClr val="accent1"/>
                </a:solidFill>
              </a:rPr>
              <a:t>rendimiento de una transmisión</a:t>
            </a:r>
            <a:r>
              <a:rPr lang="es" sz="2000" dirty="0"/>
              <a:t> relaciona el ancho de banda de la transmisión con la capacidad del canal por el que se transmite</a:t>
            </a:r>
            <a:r>
              <a:rPr lang="es" sz="2000" dirty="0" smtClean="0"/>
              <a:t>.</a:t>
            </a:r>
          </a:p>
          <a:p>
            <a:pPr marL="0" lvl="0" indent="0" algn="l" rtl="0">
              <a:spcBef>
                <a:spcPts val="600"/>
              </a:spcBef>
              <a:spcAft>
                <a:spcPts val="0"/>
              </a:spcAft>
              <a:buNone/>
            </a:pPr>
            <a:endParaRPr sz="2000" dirty="0"/>
          </a:p>
          <a:p>
            <a:pPr marL="0" lvl="0" indent="0" algn="l" rtl="0">
              <a:spcBef>
                <a:spcPts val="600"/>
              </a:spcBef>
              <a:spcAft>
                <a:spcPts val="0"/>
              </a:spcAft>
              <a:buNone/>
            </a:pPr>
            <a:r>
              <a:rPr lang="es" sz="2000" dirty="0"/>
              <a:t>En transmisiones digitales se calcula de la siguiente forma:</a:t>
            </a:r>
            <a:endParaRPr sz="2000" dirty="0"/>
          </a:p>
          <a:p>
            <a:pPr marL="0" lvl="0" indent="0" algn="l" rtl="0">
              <a:spcBef>
                <a:spcPts val="600"/>
              </a:spcBef>
              <a:spcAft>
                <a:spcPts val="0"/>
              </a:spcAft>
              <a:buNone/>
            </a:pPr>
            <a:endParaRPr sz="2000" dirty="0"/>
          </a:p>
          <a:p>
            <a:pPr marL="0" lvl="0" indent="0" algn="ctr" rtl="0">
              <a:spcBef>
                <a:spcPts val="600"/>
              </a:spcBef>
              <a:spcAft>
                <a:spcPts val="0"/>
              </a:spcAft>
              <a:buNone/>
            </a:pPr>
            <a:r>
              <a:rPr lang="es" sz="2400" b="1" dirty="0">
                <a:solidFill>
                  <a:schemeClr val="accent2"/>
                </a:solidFill>
              </a:rPr>
              <a:t>Rendimiento = (Ancho de banda / Capacidad) x 100</a:t>
            </a:r>
            <a:endParaRPr sz="2400" b="1" dirty="0">
              <a:solidFill>
                <a:schemeClr val="accent2"/>
              </a:solidFill>
            </a:endParaRPr>
          </a:p>
          <a:p>
            <a:pPr marL="0" lvl="0" indent="0" algn="l" rtl="0">
              <a:spcBef>
                <a:spcPts val="600"/>
              </a:spcBef>
              <a:spcAft>
                <a:spcPts val="0"/>
              </a:spcAft>
              <a:buNone/>
            </a:pPr>
            <a:endParaRPr sz="2000" dirty="0"/>
          </a:p>
          <a:p>
            <a:pPr marL="0" lvl="0" indent="0" algn="l" rtl="0">
              <a:spcBef>
                <a:spcPts val="600"/>
              </a:spcBef>
              <a:spcAft>
                <a:spcPts val="0"/>
              </a:spcAft>
              <a:buNone/>
            </a:pPr>
            <a:r>
              <a:rPr lang="es" sz="2000" dirty="0"/>
              <a:t>y se expresa en forma de porcentaje.</a:t>
            </a:r>
            <a:endParaRPr sz="2000" dirty="0"/>
          </a:p>
          <a:p>
            <a:pPr marL="0" lvl="0" indent="0" algn="l" rtl="0">
              <a:spcBef>
                <a:spcPts val="600"/>
              </a:spcBef>
              <a:spcAft>
                <a:spcPts val="0"/>
              </a:spcAft>
              <a:buNone/>
            </a:pPr>
            <a:endParaRPr sz="1800" b="1" dirty="0">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dirty="0"/>
              <a:t>1.1.1) SEGÚN SU EXTENSIÓN:</a:t>
            </a:r>
            <a:endParaRPr dirty="0"/>
          </a:p>
          <a:p>
            <a:pPr marL="0" lvl="0" indent="0" algn="l" rtl="0">
              <a:spcBef>
                <a:spcPts val="600"/>
              </a:spcBef>
              <a:spcAft>
                <a:spcPts val="0"/>
              </a:spcAft>
              <a:buNone/>
            </a:pPr>
            <a:endParaRPr sz="1800" dirty="0"/>
          </a:p>
          <a:p>
            <a:pPr marL="0" lvl="0" indent="0" algn="l" rtl="0">
              <a:spcBef>
                <a:spcPts val="600"/>
              </a:spcBef>
              <a:spcAft>
                <a:spcPts val="0"/>
              </a:spcAft>
              <a:buNone/>
            </a:pPr>
            <a:r>
              <a:rPr lang="es" sz="2000" b="1" dirty="0">
                <a:solidFill>
                  <a:schemeClr val="accent6"/>
                </a:solidFill>
              </a:rPr>
              <a:t>LAN (Local Area Network):</a:t>
            </a:r>
            <a:r>
              <a:rPr lang="es" sz="2000" dirty="0"/>
              <a:t> </a:t>
            </a:r>
            <a:r>
              <a:rPr lang="es" sz="2000" b="1" dirty="0"/>
              <a:t>red de área local</a:t>
            </a:r>
            <a:r>
              <a:rPr lang="es" sz="2000" dirty="0"/>
              <a:t>, con una extensión que va desde dos equipos interconectados hasta una red distribuida en varios edificios próximos entre sí.</a:t>
            </a:r>
            <a:endParaRPr sz="2000" dirty="0"/>
          </a:p>
          <a:p>
            <a:pPr marL="0" lvl="0" indent="0" algn="l" rtl="0">
              <a:spcBef>
                <a:spcPts val="600"/>
              </a:spcBef>
              <a:spcAft>
                <a:spcPts val="0"/>
              </a:spcAft>
              <a:buNone/>
            </a:pPr>
            <a:endParaRPr sz="2000" dirty="0"/>
          </a:p>
          <a:p>
            <a:pPr marL="0" lvl="0" indent="0" algn="l" rtl="0">
              <a:spcBef>
                <a:spcPts val="600"/>
              </a:spcBef>
              <a:spcAft>
                <a:spcPts val="0"/>
              </a:spcAft>
              <a:buNone/>
            </a:pPr>
            <a:r>
              <a:rPr lang="es" sz="2000" b="1" dirty="0">
                <a:solidFill>
                  <a:schemeClr val="accent6"/>
                </a:solidFill>
              </a:rPr>
              <a:t>MAN (Metropolitan Area Network):</a:t>
            </a:r>
            <a:r>
              <a:rPr lang="es" sz="2000" dirty="0"/>
              <a:t> </a:t>
            </a:r>
            <a:r>
              <a:rPr lang="es" sz="2000" b="1" dirty="0"/>
              <a:t>red de área metropolitana</a:t>
            </a:r>
            <a:r>
              <a:rPr lang="es" sz="2000" dirty="0"/>
              <a:t>, con una extensión que abarca una ciudad. Generalmente suelen ser redes de proveedores de </a:t>
            </a:r>
            <a:r>
              <a:rPr lang="es" sz="2000" dirty="0" smtClean="0"/>
              <a:t>servicios.</a:t>
            </a:r>
            <a:endParaRPr sz="2000" dirty="0"/>
          </a:p>
          <a:p>
            <a:pPr marL="0" lvl="0" indent="0" algn="l" rtl="0">
              <a:spcBef>
                <a:spcPts val="600"/>
              </a:spcBef>
              <a:spcAft>
                <a:spcPts val="0"/>
              </a:spcAft>
              <a:buNone/>
            </a:pPr>
            <a:endParaRPr sz="2000" dirty="0"/>
          </a:p>
          <a:p>
            <a:pPr marL="0" lvl="0" indent="0" algn="l" rtl="0">
              <a:spcBef>
                <a:spcPts val="600"/>
              </a:spcBef>
              <a:spcAft>
                <a:spcPts val="0"/>
              </a:spcAft>
              <a:buNone/>
            </a:pPr>
            <a:r>
              <a:rPr lang="es" sz="2000" b="1" dirty="0">
                <a:solidFill>
                  <a:schemeClr val="accent6"/>
                </a:solidFill>
              </a:rPr>
              <a:t>WAN (Wide Area Network):</a:t>
            </a:r>
            <a:r>
              <a:rPr lang="es" sz="2000" dirty="0"/>
              <a:t> </a:t>
            </a:r>
            <a:r>
              <a:rPr lang="es" sz="2000" b="1" dirty="0"/>
              <a:t>red de área extensa</a:t>
            </a:r>
            <a:r>
              <a:rPr lang="es" sz="2000" dirty="0"/>
              <a:t>, cualquier red de extensión superior a una MAN, incluso de ámbito mundial.</a:t>
            </a:r>
            <a:endParaRPr sz="2000" dirty="0"/>
          </a:p>
        </p:txBody>
      </p:sp>
      <p:sp>
        <p:nvSpPr>
          <p:cNvPr id="52" name="Google Shape;52;p1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pic>
        <p:nvPicPr>
          <p:cNvPr id="58" name="Google Shape;58;p12"/>
          <p:cNvPicPr preferRelativeResize="0"/>
          <p:nvPr/>
        </p:nvPicPr>
        <p:blipFill>
          <a:blip r:embed="rId3">
            <a:alphaModFix/>
          </a:blip>
          <a:stretch>
            <a:fillRect/>
          </a:stretch>
        </p:blipFill>
        <p:spPr>
          <a:xfrm>
            <a:off x="818416" y="1789463"/>
            <a:ext cx="7507168" cy="46281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dirty="0"/>
              <a:t>1.1.2) SEGÚN SU MEDIO DE TRANSMISIÓN:</a:t>
            </a:r>
            <a:endParaRPr dirty="0"/>
          </a:p>
          <a:p>
            <a:pPr marL="0" lvl="0" indent="0" algn="l" rtl="0">
              <a:spcBef>
                <a:spcPts val="600"/>
              </a:spcBef>
              <a:spcAft>
                <a:spcPts val="0"/>
              </a:spcAft>
              <a:buNone/>
            </a:pPr>
            <a:endParaRPr sz="1800" dirty="0"/>
          </a:p>
          <a:p>
            <a:pPr marL="0" lvl="0" indent="0" algn="l" rtl="0">
              <a:spcBef>
                <a:spcPts val="600"/>
              </a:spcBef>
              <a:spcAft>
                <a:spcPts val="0"/>
              </a:spcAft>
              <a:buNone/>
            </a:pPr>
            <a:r>
              <a:rPr lang="es" sz="1800" b="1" dirty="0">
                <a:solidFill>
                  <a:schemeClr val="accent6"/>
                </a:solidFill>
              </a:rPr>
              <a:t>BASADAS EN COBRE:</a:t>
            </a:r>
            <a:r>
              <a:rPr lang="es" sz="1800" dirty="0"/>
              <a:t> utilizan cables de cobre, y la información se transmite en forma de impulsos eléctricos. En redes se usan, principalmente, los </a:t>
            </a:r>
            <a:r>
              <a:rPr lang="es" sz="1800" b="1" dirty="0"/>
              <a:t>cables coaxiales</a:t>
            </a:r>
            <a:r>
              <a:rPr lang="es" sz="1800" dirty="0"/>
              <a:t> y el </a:t>
            </a:r>
            <a:r>
              <a:rPr lang="es" sz="1800" b="1" dirty="0"/>
              <a:t>par trenzado</a:t>
            </a:r>
            <a:r>
              <a:rPr lang="es" sz="1800" dirty="0"/>
              <a:t>.</a:t>
            </a:r>
            <a:endParaRPr sz="1800" dirty="0"/>
          </a:p>
          <a:p>
            <a:pPr marL="0" lvl="0" indent="0" algn="l" rtl="0">
              <a:spcBef>
                <a:spcPts val="600"/>
              </a:spcBef>
              <a:spcAft>
                <a:spcPts val="0"/>
              </a:spcAft>
              <a:buNone/>
            </a:pPr>
            <a:endParaRPr sz="1800" dirty="0"/>
          </a:p>
          <a:p>
            <a:pPr marL="0" lvl="0" indent="0" algn="l" rtl="0">
              <a:spcBef>
                <a:spcPts val="600"/>
              </a:spcBef>
              <a:spcAft>
                <a:spcPts val="0"/>
              </a:spcAft>
              <a:buNone/>
            </a:pPr>
            <a:r>
              <a:rPr lang="es" sz="1800" b="1" dirty="0">
                <a:solidFill>
                  <a:schemeClr val="accent6"/>
                </a:solidFill>
              </a:rPr>
              <a:t>BASADAS EN FIBRA ÓPTICA: </a:t>
            </a:r>
            <a:r>
              <a:rPr lang="es" sz="1800" dirty="0"/>
              <a:t>emplean </a:t>
            </a:r>
            <a:r>
              <a:rPr lang="es" sz="1800" b="1" dirty="0"/>
              <a:t>fibra óptica</a:t>
            </a:r>
            <a:r>
              <a:rPr lang="es" sz="1800" dirty="0"/>
              <a:t>, una fibra de vidrio debidamente acondicionada que transporta la información en forma de luz.</a:t>
            </a:r>
            <a:endParaRPr sz="1800" dirty="0"/>
          </a:p>
          <a:p>
            <a:pPr marL="0" lvl="0" indent="0" algn="l" rtl="0">
              <a:spcBef>
                <a:spcPts val="600"/>
              </a:spcBef>
              <a:spcAft>
                <a:spcPts val="0"/>
              </a:spcAft>
              <a:buNone/>
            </a:pPr>
            <a:endParaRPr sz="1800" dirty="0"/>
          </a:p>
          <a:p>
            <a:pPr marL="0" lvl="0" indent="0" algn="l" rtl="0">
              <a:spcBef>
                <a:spcPts val="600"/>
              </a:spcBef>
              <a:spcAft>
                <a:spcPts val="0"/>
              </a:spcAft>
              <a:buNone/>
            </a:pPr>
            <a:r>
              <a:rPr lang="es" sz="1800" b="1" dirty="0">
                <a:solidFill>
                  <a:schemeClr val="accent6"/>
                </a:solidFill>
              </a:rPr>
              <a:t>INALÁMBRICAS:</a:t>
            </a:r>
            <a:r>
              <a:rPr lang="es" sz="1800" dirty="0"/>
              <a:t> el medio de transmisión es el aire, eliminando los cables. Algunas tecnologías inalámbricas son los </a:t>
            </a:r>
            <a:r>
              <a:rPr lang="es" sz="1800" b="1" dirty="0"/>
              <a:t>infrarrojos</a:t>
            </a:r>
            <a:r>
              <a:rPr lang="es" sz="1800" dirty="0"/>
              <a:t>, las redes basadas en estándares 802.11 (</a:t>
            </a:r>
            <a:r>
              <a:rPr lang="es" sz="1800" b="1" dirty="0"/>
              <a:t>Wi-Fi</a:t>
            </a:r>
            <a:r>
              <a:rPr lang="es" sz="1800" dirty="0"/>
              <a:t>) o la reciente tecnología </a:t>
            </a:r>
            <a:r>
              <a:rPr lang="es" sz="1800" b="1" dirty="0"/>
              <a:t>Bluetooth</a:t>
            </a:r>
            <a:r>
              <a:rPr lang="es" sz="1800" dirty="0"/>
              <a:t>.</a:t>
            </a:r>
            <a:endParaRPr sz="1800" dirty="0"/>
          </a:p>
          <a:p>
            <a:pPr marL="0" lvl="0" indent="0" algn="l" rtl="0">
              <a:spcBef>
                <a:spcPts val="600"/>
              </a:spcBef>
              <a:spcAft>
                <a:spcPts val="0"/>
              </a:spcAft>
              <a:buNone/>
            </a:pPr>
            <a:endParaRPr sz="1800" dirty="0"/>
          </a:p>
          <a:p>
            <a:pPr marL="0" lvl="0" indent="0" algn="l" rtl="0">
              <a:spcBef>
                <a:spcPts val="600"/>
              </a:spcBef>
              <a:spcAft>
                <a:spcPts val="0"/>
              </a:spcAft>
              <a:buNone/>
            </a:pPr>
            <a:r>
              <a:rPr lang="es" sz="1800" i="1" dirty="0"/>
              <a:t>(en el apartado 1.2.2.b veremos las características de los medios cableados)</a:t>
            </a:r>
            <a:endParaRPr sz="1800" i="1" dirty="0"/>
          </a:p>
        </p:txBody>
      </p:sp>
      <p:sp>
        <p:nvSpPr>
          <p:cNvPr id="64" name="Google Shape;64;p1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pic>
        <p:nvPicPr>
          <p:cNvPr id="70" name="Google Shape;70;p14"/>
          <p:cNvPicPr preferRelativeResize="0"/>
          <p:nvPr/>
        </p:nvPicPr>
        <p:blipFill>
          <a:blip r:embed="rId3">
            <a:alphaModFix/>
          </a:blip>
          <a:stretch>
            <a:fillRect/>
          </a:stretch>
        </p:blipFill>
        <p:spPr>
          <a:xfrm>
            <a:off x="457200" y="1912613"/>
            <a:ext cx="3429000" cy="1876425"/>
          </a:xfrm>
          <a:prstGeom prst="rect">
            <a:avLst/>
          </a:prstGeom>
          <a:noFill/>
          <a:ln>
            <a:noFill/>
          </a:ln>
        </p:spPr>
      </p:pic>
      <p:pic>
        <p:nvPicPr>
          <p:cNvPr id="71" name="Google Shape;71;p14"/>
          <p:cNvPicPr preferRelativeResize="0"/>
          <p:nvPr/>
        </p:nvPicPr>
        <p:blipFill>
          <a:blip r:embed="rId4">
            <a:alphaModFix/>
          </a:blip>
          <a:stretch>
            <a:fillRect/>
          </a:stretch>
        </p:blipFill>
        <p:spPr>
          <a:xfrm>
            <a:off x="5440713" y="1925583"/>
            <a:ext cx="3246087" cy="1850484"/>
          </a:xfrm>
          <a:prstGeom prst="rect">
            <a:avLst/>
          </a:prstGeom>
          <a:noFill/>
          <a:ln>
            <a:noFill/>
          </a:ln>
        </p:spPr>
      </p:pic>
      <p:sp>
        <p:nvSpPr>
          <p:cNvPr id="72" name="Google Shape;72;p14"/>
          <p:cNvSpPr txBox="1"/>
          <p:nvPr/>
        </p:nvSpPr>
        <p:spPr>
          <a:xfrm>
            <a:off x="421050" y="3789038"/>
            <a:ext cx="3501300" cy="481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Cable coaxial</a:t>
            </a:r>
            <a:endParaRPr/>
          </a:p>
        </p:txBody>
      </p:sp>
      <p:sp>
        <p:nvSpPr>
          <p:cNvPr id="73" name="Google Shape;73;p14"/>
          <p:cNvSpPr txBox="1"/>
          <p:nvPr/>
        </p:nvSpPr>
        <p:spPr>
          <a:xfrm>
            <a:off x="5440713" y="3776067"/>
            <a:ext cx="3501300" cy="481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Par trenzado</a:t>
            </a:r>
            <a:endParaRPr/>
          </a:p>
        </p:txBody>
      </p:sp>
      <p:pic>
        <p:nvPicPr>
          <p:cNvPr id="74" name="Google Shape;74;p14"/>
          <p:cNvPicPr preferRelativeResize="0"/>
          <p:nvPr/>
        </p:nvPicPr>
        <p:blipFill>
          <a:blip r:embed="rId5">
            <a:alphaModFix/>
          </a:blip>
          <a:stretch>
            <a:fillRect/>
          </a:stretch>
        </p:blipFill>
        <p:spPr>
          <a:xfrm>
            <a:off x="457200" y="4454313"/>
            <a:ext cx="4010025" cy="2028825"/>
          </a:xfrm>
          <a:prstGeom prst="rect">
            <a:avLst/>
          </a:prstGeom>
          <a:noFill/>
          <a:ln>
            <a:noFill/>
          </a:ln>
        </p:spPr>
      </p:pic>
      <p:sp>
        <p:nvSpPr>
          <p:cNvPr id="75" name="Google Shape;75;p14"/>
          <p:cNvSpPr txBox="1"/>
          <p:nvPr/>
        </p:nvSpPr>
        <p:spPr>
          <a:xfrm>
            <a:off x="4629438" y="6001338"/>
            <a:ext cx="3501300" cy="481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 sz="1800">
                <a:solidFill>
                  <a:schemeClr val="dk2"/>
                </a:solidFill>
                <a:latin typeface="Trebuchet MS"/>
                <a:ea typeface="Trebuchet MS"/>
                <a:cs typeface="Trebuchet MS"/>
                <a:sym typeface="Trebuchet MS"/>
              </a:rPr>
              <a:t>Fibra óptica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457200" y="1600200"/>
            <a:ext cx="8229600" cy="271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a:t>1.1.3) SEGÚN SU TOPOLOGÍA:</a:t>
            </a:r>
            <a:endParaRPr/>
          </a:p>
          <a:p>
            <a:pPr marL="0" lvl="0" indent="0" algn="l" rtl="0">
              <a:spcBef>
                <a:spcPts val="600"/>
              </a:spcBef>
              <a:spcAft>
                <a:spcPts val="0"/>
              </a:spcAft>
              <a:buNone/>
            </a:pPr>
            <a:endParaRPr sz="1800"/>
          </a:p>
          <a:p>
            <a:pPr marL="0" lvl="0" indent="0" algn="l" rtl="0">
              <a:spcBef>
                <a:spcPts val="600"/>
              </a:spcBef>
              <a:spcAft>
                <a:spcPts val="0"/>
              </a:spcAft>
              <a:buNone/>
            </a:pPr>
            <a:r>
              <a:rPr lang="es" sz="1800" b="1">
                <a:solidFill>
                  <a:schemeClr val="accent6"/>
                </a:solidFill>
              </a:rPr>
              <a:t>a) TOTALMENTE CONECTADA:</a:t>
            </a:r>
            <a:r>
              <a:rPr lang="es" sz="1800"/>
              <a:t> todos los equipos de la red están conectados entre sí.</a:t>
            </a:r>
            <a:endParaRPr sz="1800"/>
          </a:p>
          <a:p>
            <a:pPr marL="0" lvl="0" indent="457200" algn="l" rtl="0">
              <a:spcBef>
                <a:spcPts val="600"/>
              </a:spcBef>
              <a:spcAft>
                <a:spcPts val="0"/>
              </a:spcAft>
              <a:buNone/>
            </a:pPr>
            <a:r>
              <a:rPr lang="es" sz="1800" b="1"/>
              <a:t>VENTAJAS: </a:t>
            </a:r>
            <a:r>
              <a:rPr lang="es" sz="1800"/>
              <a:t>comunicación directa entre cada par de equipos.</a:t>
            </a:r>
            <a:endParaRPr sz="1800"/>
          </a:p>
          <a:p>
            <a:pPr marL="457200" lvl="0" indent="0" algn="l" rtl="0">
              <a:spcBef>
                <a:spcPts val="600"/>
              </a:spcBef>
              <a:spcAft>
                <a:spcPts val="0"/>
              </a:spcAft>
              <a:buNone/>
            </a:pPr>
            <a:r>
              <a:rPr lang="es" sz="1800" b="1"/>
              <a:t>INCONVENIENTES:</a:t>
            </a:r>
            <a:r>
              <a:rPr lang="es" sz="1800"/>
              <a:t> alto coste de ampliación. Poco adecuada para redes numerosas.</a:t>
            </a:r>
            <a:endParaRPr sz="1800"/>
          </a:p>
          <a:p>
            <a:pPr marL="0" lvl="0" indent="0" algn="l" rtl="0">
              <a:spcBef>
                <a:spcPts val="600"/>
              </a:spcBef>
              <a:spcAft>
                <a:spcPts val="0"/>
              </a:spcAft>
              <a:buNone/>
            </a:pPr>
            <a:endParaRPr sz="1800"/>
          </a:p>
          <a:p>
            <a:pPr marL="0" lvl="0" indent="0" algn="l" rtl="0">
              <a:spcBef>
                <a:spcPts val="600"/>
              </a:spcBef>
              <a:spcAft>
                <a:spcPts val="0"/>
              </a:spcAft>
              <a:buNone/>
            </a:pPr>
            <a:endParaRPr sz="1800"/>
          </a:p>
        </p:txBody>
      </p:sp>
      <p:sp>
        <p:nvSpPr>
          <p:cNvPr id="81" name="Google Shape;81;p1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sp>
        <p:nvSpPr>
          <p:cNvPr id="82" name="Google Shape;82;p15"/>
          <p:cNvSpPr/>
          <p:nvPr/>
        </p:nvSpPr>
        <p:spPr>
          <a:xfrm>
            <a:off x="2617603" y="47370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3345813" y="59343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329288" y="417485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6043819" y="47370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5312763" y="59343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15"/>
          <p:cNvCxnSpPr>
            <a:stCxn id="82" idx="7"/>
            <a:endCxn id="84" idx="2"/>
          </p:cNvCxnSpPr>
          <p:nvPr/>
        </p:nvCxnSpPr>
        <p:spPr>
          <a:xfrm rot="10800000" flipH="1">
            <a:off x="2974047" y="4383556"/>
            <a:ext cx="1355100" cy="414600"/>
          </a:xfrm>
          <a:prstGeom prst="straightConnector1">
            <a:avLst/>
          </a:prstGeom>
          <a:noFill/>
          <a:ln w="19050" cap="flat" cmpd="sng">
            <a:solidFill>
              <a:schemeClr val="dk2"/>
            </a:solidFill>
            <a:prstDash val="solid"/>
            <a:round/>
            <a:headEnd type="none" w="med" len="med"/>
            <a:tailEnd type="none" w="med" len="med"/>
          </a:ln>
        </p:spPr>
      </p:cxnSp>
      <p:cxnSp>
        <p:nvCxnSpPr>
          <p:cNvPr id="88" name="Google Shape;88;p15"/>
          <p:cNvCxnSpPr>
            <a:stCxn id="84" idx="6"/>
            <a:endCxn id="85" idx="1"/>
          </p:cNvCxnSpPr>
          <p:nvPr/>
        </p:nvCxnSpPr>
        <p:spPr>
          <a:xfrm>
            <a:off x="4746888" y="4383650"/>
            <a:ext cx="1358100" cy="414600"/>
          </a:xfrm>
          <a:prstGeom prst="straightConnector1">
            <a:avLst/>
          </a:prstGeom>
          <a:noFill/>
          <a:ln w="19050" cap="flat" cmpd="sng">
            <a:solidFill>
              <a:schemeClr val="dk2"/>
            </a:solidFill>
            <a:prstDash val="solid"/>
            <a:round/>
            <a:headEnd type="none" w="med" len="med"/>
            <a:tailEnd type="none" w="med" len="med"/>
          </a:ln>
        </p:spPr>
      </p:cxnSp>
      <p:cxnSp>
        <p:nvCxnSpPr>
          <p:cNvPr id="89" name="Google Shape;89;p15"/>
          <p:cNvCxnSpPr>
            <a:stCxn id="85" idx="4"/>
            <a:endCxn id="86" idx="7"/>
          </p:cNvCxnSpPr>
          <p:nvPr/>
        </p:nvCxnSpPr>
        <p:spPr>
          <a:xfrm flipH="1">
            <a:off x="5669119" y="5154600"/>
            <a:ext cx="583500" cy="840900"/>
          </a:xfrm>
          <a:prstGeom prst="straightConnector1">
            <a:avLst/>
          </a:prstGeom>
          <a:noFill/>
          <a:ln w="19050" cap="flat" cmpd="sng">
            <a:solidFill>
              <a:schemeClr val="dk2"/>
            </a:solidFill>
            <a:prstDash val="solid"/>
            <a:round/>
            <a:headEnd type="none" w="med" len="med"/>
            <a:tailEnd type="none" w="med" len="med"/>
          </a:ln>
        </p:spPr>
      </p:cxnSp>
      <p:cxnSp>
        <p:nvCxnSpPr>
          <p:cNvPr id="90" name="Google Shape;90;p15"/>
          <p:cNvCxnSpPr>
            <a:stCxn id="86" idx="2"/>
            <a:endCxn id="83" idx="6"/>
          </p:cNvCxnSpPr>
          <p:nvPr/>
        </p:nvCxnSpPr>
        <p:spPr>
          <a:xfrm rot="10800000">
            <a:off x="3763563" y="6143125"/>
            <a:ext cx="1549200" cy="0"/>
          </a:xfrm>
          <a:prstGeom prst="straightConnector1">
            <a:avLst/>
          </a:prstGeom>
          <a:noFill/>
          <a:ln w="19050" cap="flat" cmpd="sng">
            <a:solidFill>
              <a:schemeClr val="dk2"/>
            </a:solidFill>
            <a:prstDash val="solid"/>
            <a:round/>
            <a:headEnd type="none" w="med" len="med"/>
            <a:tailEnd type="none" w="med" len="med"/>
          </a:ln>
        </p:spPr>
      </p:cxnSp>
      <p:cxnSp>
        <p:nvCxnSpPr>
          <p:cNvPr id="91" name="Google Shape;91;p15"/>
          <p:cNvCxnSpPr>
            <a:stCxn id="83" idx="1"/>
            <a:endCxn id="82" idx="4"/>
          </p:cNvCxnSpPr>
          <p:nvPr/>
        </p:nvCxnSpPr>
        <p:spPr>
          <a:xfrm rot="10800000">
            <a:off x="2826469" y="5154581"/>
            <a:ext cx="580500" cy="840900"/>
          </a:xfrm>
          <a:prstGeom prst="straightConnector1">
            <a:avLst/>
          </a:prstGeom>
          <a:noFill/>
          <a:ln w="19050" cap="flat" cmpd="sng">
            <a:solidFill>
              <a:schemeClr val="dk2"/>
            </a:solidFill>
            <a:prstDash val="solid"/>
            <a:round/>
            <a:headEnd type="none" w="med" len="med"/>
            <a:tailEnd type="none" w="med" len="med"/>
          </a:ln>
        </p:spPr>
      </p:cxnSp>
      <p:cxnSp>
        <p:nvCxnSpPr>
          <p:cNvPr id="92" name="Google Shape;92;p15"/>
          <p:cNvCxnSpPr>
            <a:stCxn id="82" idx="5"/>
            <a:endCxn id="86" idx="1"/>
          </p:cNvCxnSpPr>
          <p:nvPr/>
        </p:nvCxnSpPr>
        <p:spPr>
          <a:xfrm>
            <a:off x="2974047" y="5093444"/>
            <a:ext cx="2400000" cy="902100"/>
          </a:xfrm>
          <a:prstGeom prst="straightConnector1">
            <a:avLst/>
          </a:prstGeom>
          <a:noFill/>
          <a:ln w="19050" cap="flat" cmpd="sng">
            <a:solidFill>
              <a:schemeClr val="dk2"/>
            </a:solidFill>
            <a:prstDash val="solid"/>
            <a:round/>
            <a:headEnd type="none" w="med" len="med"/>
            <a:tailEnd type="none" w="med" len="med"/>
          </a:ln>
        </p:spPr>
      </p:cxnSp>
      <p:cxnSp>
        <p:nvCxnSpPr>
          <p:cNvPr id="93" name="Google Shape;93;p15"/>
          <p:cNvCxnSpPr>
            <a:stCxn id="82" idx="6"/>
            <a:endCxn id="85" idx="2"/>
          </p:cNvCxnSpPr>
          <p:nvPr/>
        </p:nvCxnSpPr>
        <p:spPr>
          <a:xfrm>
            <a:off x="3035203" y="4945800"/>
            <a:ext cx="3008700" cy="0"/>
          </a:xfrm>
          <a:prstGeom prst="straightConnector1">
            <a:avLst/>
          </a:prstGeom>
          <a:noFill/>
          <a:ln w="19050" cap="flat" cmpd="sng">
            <a:solidFill>
              <a:schemeClr val="dk2"/>
            </a:solidFill>
            <a:prstDash val="solid"/>
            <a:round/>
            <a:headEnd type="none" w="med" len="med"/>
            <a:tailEnd type="none" w="med" len="med"/>
          </a:ln>
        </p:spPr>
      </p:cxnSp>
      <p:cxnSp>
        <p:nvCxnSpPr>
          <p:cNvPr id="94" name="Google Shape;94;p15"/>
          <p:cNvCxnSpPr>
            <a:stCxn id="84" idx="3"/>
            <a:endCxn id="83" idx="0"/>
          </p:cNvCxnSpPr>
          <p:nvPr/>
        </p:nvCxnSpPr>
        <p:spPr>
          <a:xfrm flipH="1">
            <a:off x="3554644" y="4531294"/>
            <a:ext cx="835800" cy="1403100"/>
          </a:xfrm>
          <a:prstGeom prst="straightConnector1">
            <a:avLst/>
          </a:prstGeom>
          <a:noFill/>
          <a:ln w="19050" cap="flat" cmpd="sng">
            <a:solidFill>
              <a:schemeClr val="dk2"/>
            </a:solidFill>
            <a:prstDash val="solid"/>
            <a:round/>
            <a:headEnd type="none" w="med" len="med"/>
            <a:tailEnd type="none" w="med" len="med"/>
          </a:ln>
        </p:spPr>
      </p:cxnSp>
      <p:cxnSp>
        <p:nvCxnSpPr>
          <p:cNvPr id="95" name="Google Shape;95;p15"/>
          <p:cNvCxnSpPr>
            <a:stCxn id="84" idx="5"/>
            <a:endCxn id="86" idx="0"/>
          </p:cNvCxnSpPr>
          <p:nvPr/>
        </p:nvCxnSpPr>
        <p:spPr>
          <a:xfrm>
            <a:off x="4685731" y="4531294"/>
            <a:ext cx="835800" cy="1403100"/>
          </a:xfrm>
          <a:prstGeom prst="straightConnector1">
            <a:avLst/>
          </a:prstGeom>
          <a:noFill/>
          <a:ln w="19050" cap="flat" cmpd="sng">
            <a:solidFill>
              <a:schemeClr val="dk2"/>
            </a:solidFill>
            <a:prstDash val="solid"/>
            <a:round/>
            <a:headEnd type="none" w="med" len="med"/>
            <a:tailEnd type="none" w="med" len="med"/>
          </a:ln>
        </p:spPr>
      </p:cxnSp>
      <p:cxnSp>
        <p:nvCxnSpPr>
          <p:cNvPr id="96" name="Google Shape;96;p15"/>
          <p:cNvCxnSpPr>
            <a:stCxn id="83" idx="7"/>
            <a:endCxn id="85" idx="3"/>
          </p:cNvCxnSpPr>
          <p:nvPr/>
        </p:nvCxnSpPr>
        <p:spPr>
          <a:xfrm rot="10800000" flipH="1">
            <a:off x="3702256" y="5093381"/>
            <a:ext cx="2402700" cy="9021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457200" y="1600200"/>
            <a:ext cx="8229600" cy="271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 sz="1800" b="1" dirty="0">
                <a:solidFill>
                  <a:schemeClr val="accent6"/>
                </a:solidFill>
              </a:rPr>
              <a:t>b) PARCIALMENTE CONECTADA:</a:t>
            </a:r>
            <a:r>
              <a:rPr lang="es" sz="1800" dirty="0"/>
              <a:t> los equipos de la red que tienen una mayor necesidad de comunicación están conectados entre sí.</a:t>
            </a:r>
            <a:endParaRPr sz="1800" dirty="0"/>
          </a:p>
          <a:p>
            <a:pPr marL="457200" lvl="0" indent="0" algn="l" rtl="0">
              <a:spcBef>
                <a:spcPts val="600"/>
              </a:spcBef>
              <a:spcAft>
                <a:spcPts val="0"/>
              </a:spcAft>
              <a:buNone/>
            </a:pPr>
            <a:r>
              <a:rPr lang="es" sz="1800" b="1" dirty="0"/>
              <a:t>VENTAJAS: </a:t>
            </a:r>
            <a:r>
              <a:rPr lang="es" sz="1800" dirty="0"/>
              <a:t>menor cantidad de conexiones. Coste de ampliación relativamente bajo. Puede valer para redes más numerosas.</a:t>
            </a:r>
            <a:endParaRPr sz="1800" dirty="0"/>
          </a:p>
          <a:p>
            <a:pPr marL="457200" lvl="0" indent="0" algn="l" rtl="0">
              <a:spcBef>
                <a:spcPts val="600"/>
              </a:spcBef>
              <a:spcAft>
                <a:spcPts val="0"/>
              </a:spcAft>
              <a:buNone/>
            </a:pPr>
            <a:r>
              <a:rPr lang="es" sz="1800" b="1" dirty="0"/>
              <a:t>INCONVENIENTES:</a:t>
            </a:r>
            <a:r>
              <a:rPr lang="es" sz="1800" dirty="0"/>
              <a:t> no siempre hay comunicación directa entre equipos. Es necesario incluir en cada equipo herramientas para conocer los caminos de la red.</a:t>
            </a:r>
            <a:endParaRPr sz="1800" dirty="0"/>
          </a:p>
          <a:p>
            <a:pPr marL="0" lvl="0" indent="0" algn="l" rtl="0">
              <a:spcBef>
                <a:spcPts val="600"/>
              </a:spcBef>
              <a:spcAft>
                <a:spcPts val="0"/>
              </a:spcAft>
              <a:buNone/>
            </a:pPr>
            <a:endParaRPr sz="1800" dirty="0"/>
          </a:p>
          <a:p>
            <a:pPr marL="0" lvl="0" indent="0" algn="l" rtl="0">
              <a:spcBef>
                <a:spcPts val="600"/>
              </a:spcBef>
              <a:spcAft>
                <a:spcPts val="0"/>
              </a:spcAft>
              <a:buNone/>
            </a:pPr>
            <a:endParaRPr sz="1800" dirty="0"/>
          </a:p>
        </p:txBody>
      </p:sp>
      <p:sp>
        <p:nvSpPr>
          <p:cNvPr id="102" name="Google Shape;102;p16"/>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1.1. TIPOS DE REDES</a:t>
            </a:r>
            <a:endParaRPr/>
          </a:p>
        </p:txBody>
      </p:sp>
      <p:sp>
        <p:nvSpPr>
          <p:cNvPr id="103" name="Google Shape;103;p16"/>
          <p:cNvSpPr/>
          <p:nvPr/>
        </p:nvSpPr>
        <p:spPr>
          <a:xfrm>
            <a:off x="1789713" y="49628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2690484" y="57175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4070013" y="50911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5944113" y="39018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4647838" y="5854025"/>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 name="Google Shape;108;p16"/>
          <p:cNvCxnSpPr>
            <a:stCxn id="103" idx="7"/>
            <a:endCxn id="105" idx="2"/>
          </p:cNvCxnSpPr>
          <p:nvPr/>
        </p:nvCxnSpPr>
        <p:spPr>
          <a:xfrm>
            <a:off x="2146156" y="5023981"/>
            <a:ext cx="1923900" cy="276000"/>
          </a:xfrm>
          <a:prstGeom prst="straightConnector1">
            <a:avLst/>
          </a:prstGeom>
          <a:noFill/>
          <a:ln w="19050" cap="flat" cmpd="sng">
            <a:solidFill>
              <a:schemeClr val="dk2"/>
            </a:solidFill>
            <a:prstDash val="solid"/>
            <a:round/>
            <a:headEnd type="none" w="med" len="med"/>
            <a:tailEnd type="none" w="med" len="med"/>
          </a:ln>
        </p:spPr>
      </p:cxnSp>
      <p:cxnSp>
        <p:nvCxnSpPr>
          <p:cNvPr id="109" name="Google Shape;109;p16"/>
          <p:cNvCxnSpPr>
            <a:stCxn id="105" idx="6"/>
            <a:endCxn id="106" idx="2"/>
          </p:cNvCxnSpPr>
          <p:nvPr/>
        </p:nvCxnSpPr>
        <p:spPr>
          <a:xfrm rot="10800000" flipH="1">
            <a:off x="4487613" y="4110700"/>
            <a:ext cx="1456500" cy="1189200"/>
          </a:xfrm>
          <a:prstGeom prst="straightConnector1">
            <a:avLst/>
          </a:prstGeom>
          <a:noFill/>
          <a:ln w="19050" cap="flat" cmpd="sng">
            <a:solidFill>
              <a:schemeClr val="dk2"/>
            </a:solidFill>
            <a:prstDash val="solid"/>
            <a:round/>
            <a:headEnd type="none" w="med" len="med"/>
            <a:tailEnd type="none" w="med" len="med"/>
          </a:ln>
        </p:spPr>
      </p:cxnSp>
      <p:cxnSp>
        <p:nvCxnSpPr>
          <p:cNvPr id="110" name="Google Shape;110;p16"/>
          <p:cNvCxnSpPr>
            <a:stCxn id="107" idx="2"/>
            <a:endCxn id="104" idx="6"/>
          </p:cNvCxnSpPr>
          <p:nvPr/>
        </p:nvCxnSpPr>
        <p:spPr>
          <a:xfrm rot="10800000">
            <a:off x="3107938" y="5926325"/>
            <a:ext cx="1539900" cy="136500"/>
          </a:xfrm>
          <a:prstGeom prst="straightConnector1">
            <a:avLst/>
          </a:prstGeom>
          <a:noFill/>
          <a:ln w="19050" cap="flat" cmpd="sng">
            <a:solidFill>
              <a:schemeClr val="dk2"/>
            </a:solidFill>
            <a:prstDash val="solid"/>
            <a:round/>
            <a:headEnd type="none" w="med" len="med"/>
            <a:tailEnd type="none" w="med" len="med"/>
          </a:ln>
        </p:spPr>
      </p:cxnSp>
      <p:cxnSp>
        <p:nvCxnSpPr>
          <p:cNvPr id="111" name="Google Shape;111;p16"/>
          <p:cNvCxnSpPr>
            <a:stCxn id="104" idx="1"/>
            <a:endCxn id="103" idx="4"/>
          </p:cNvCxnSpPr>
          <p:nvPr/>
        </p:nvCxnSpPr>
        <p:spPr>
          <a:xfrm rot="10800000">
            <a:off x="1998640" y="5380556"/>
            <a:ext cx="753000" cy="398100"/>
          </a:xfrm>
          <a:prstGeom prst="straightConnector1">
            <a:avLst/>
          </a:prstGeom>
          <a:noFill/>
          <a:ln w="19050" cap="flat" cmpd="sng">
            <a:solidFill>
              <a:schemeClr val="dk2"/>
            </a:solidFill>
            <a:prstDash val="solid"/>
            <a:round/>
            <a:headEnd type="none" w="med" len="med"/>
            <a:tailEnd type="none" w="med" len="med"/>
          </a:ln>
        </p:spPr>
      </p:cxnSp>
      <p:cxnSp>
        <p:nvCxnSpPr>
          <p:cNvPr id="112" name="Google Shape;112;p16"/>
          <p:cNvCxnSpPr>
            <a:stCxn id="105" idx="3"/>
            <a:endCxn id="104" idx="0"/>
          </p:cNvCxnSpPr>
          <p:nvPr/>
        </p:nvCxnSpPr>
        <p:spPr>
          <a:xfrm flipH="1">
            <a:off x="2899369" y="5447544"/>
            <a:ext cx="1231800" cy="270000"/>
          </a:xfrm>
          <a:prstGeom prst="straightConnector1">
            <a:avLst/>
          </a:prstGeom>
          <a:noFill/>
          <a:ln w="19050" cap="flat" cmpd="sng">
            <a:solidFill>
              <a:schemeClr val="dk2"/>
            </a:solidFill>
            <a:prstDash val="solid"/>
            <a:round/>
            <a:headEnd type="none" w="med" len="med"/>
            <a:tailEnd type="none" w="med" len="med"/>
          </a:ln>
        </p:spPr>
      </p:cxnSp>
      <p:sp>
        <p:nvSpPr>
          <p:cNvPr id="113" name="Google Shape;113;p16"/>
          <p:cNvSpPr/>
          <p:nvPr/>
        </p:nvSpPr>
        <p:spPr>
          <a:xfrm>
            <a:off x="5708188" y="5299900"/>
            <a:ext cx="417600" cy="4176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16"/>
          <p:cNvCxnSpPr>
            <a:stCxn id="107" idx="6"/>
            <a:endCxn id="113" idx="3"/>
          </p:cNvCxnSpPr>
          <p:nvPr/>
        </p:nvCxnSpPr>
        <p:spPr>
          <a:xfrm rot="10800000" flipH="1">
            <a:off x="5065438" y="5656325"/>
            <a:ext cx="703800" cy="406500"/>
          </a:xfrm>
          <a:prstGeom prst="straightConnector1">
            <a:avLst/>
          </a:prstGeom>
          <a:noFill/>
          <a:ln w="19050" cap="flat" cmpd="sng">
            <a:solidFill>
              <a:schemeClr val="dk2"/>
            </a:solidFill>
            <a:prstDash val="solid"/>
            <a:round/>
            <a:headEnd type="none" w="med" len="med"/>
            <a:tailEnd type="none" w="med" len="med"/>
          </a:ln>
        </p:spPr>
      </p:cxnSp>
      <p:cxnSp>
        <p:nvCxnSpPr>
          <p:cNvPr id="115" name="Google Shape;115;p16"/>
          <p:cNvCxnSpPr>
            <a:stCxn id="113" idx="2"/>
            <a:endCxn id="105" idx="5"/>
          </p:cNvCxnSpPr>
          <p:nvPr/>
        </p:nvCxnSpPr>
        <p:spPr>
          <a:xfrm rot="10800000">
            <a:off x="4426588" y="5447500"/>
            <a:ext cx="1281600" cy="612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2643</Words>
  <Application>Microsoft Office PowerPoint</Application>
  <PresentationFormat>Presentación en pantalla (4:3)</PresentationFormat>
  <Paragraphs>202</Paragraphs>
  <Slides>34</Slides>
  <Notes>34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34</vt:i4>
      </vt:variant>
    </vt:vector>
  </HeadingPairs>
  <TitlesOfParts>
    <vt:vector size="37" baseType="lpstr">
      <vt:lpstr>Arial</vt:lpstr>
      <vt:lpstr>Trebuchet MS</vt:lpstr>
      <vt:lpstr>Simple Light</vt:lpstr>
      <vt:lpstr>REDES LOCALES U.T. 1: GENERALIDADES</vt:lpstr>
      <vt:lpstr>1.0. ¿QUÉ ES UNA RED DE COMPUTADORES?</vt:lpstr>
      <vt:lpstr>1.0. ¿QUÉ ES UNA RED DE COMPUTADORES?</vt:lpstr>
      <vt:lpstr>1.1. TIPOS DE REDES</vt:lpstr>
      <vt:lpstr>1.1. TIPOS DE REDES</vt:lpstr>
      <vt:lpstr>1.1. TIPOS DE REDES</vt:lpstr>
      <vt:lpstr>1.1. TIPOS DE REDES</vt:lpstr>
      <vt:lpstr>1.1. TIPOS DE REDES</vt:lpstr>
      <vt:lpstr>1.1. TIPOS DE REDES</vt:lpstr>
      <vt:lpstr>1.1. TIPOS DE REDES</vt:lpstr>
      <vt:lpstr>1.1. TIPOS DE REDES</vt:lpstr>
      <vt:lpstr>1.1. TIPOS DE REDES</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1.2. ELEMENTOS FÍSICOS DE UNA RED</vt:lpstr>
      <vt:lpstr>1.3. TIPOS DE TRANSMISIÓN</vt:lpstr>
      <vt:lpstr>1.3. TIPOS DE TRANSMISIÓN</vt:lpstr>
      <vt:lpstr>1.4. PARÁMETROS DE MEDICIÓN</vt:lpstr>
      <vt:lpstr>1.4. PARÁMETROS DE MEDICIÓN</vt:lpstr>
      <vt:lpstr>1.4. PARÁMETROS DE MEDICIÓN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LOCALES U.T. 1: GENERALIDADES</dc:title>
  <cp:lastModifiedBy>Oier</cp:lastModifiedBy>
  <cp:revision>11</cp:revision>
  <dcterms:modified xsi:type="dcterms:W3CDTF">2019-04-03T06:24:03Z</dcterms:modified>
</cp:coreProperties>
</file>